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18" r:id="rId3"/>
    <p:sldId id="319" r:id="rId4"/>
    <p:sldId id="334" r:id="rId5"/>
    <p:sldId id="336" r:id="rId6"/>
    <p:sldId id="333" r:id="rId7"/>
    <p:sldId id="320" r:id="rId8"/>
    <p:sldId id="328" r:id="rId9"/>
    <p:sldId id="330" r:id="rId10"/>
    <p:sldId id="331" r:id="rId11"/>
    <p:sldId id="332" r:id="rId12"/>
    <p:sldId id="329" r:id="rId13"/>
    <p:sldId id="323" r:id="rId14"/>
    <p:sldId id="324" r:id="rId15"/>
    <p:sldId id="325" r:id="rId16"/>
    <p:sldId id="326" r:id="rId17"/>
    <p:sldId id="327"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71328" autoAdjust="0"/>
  </p:normalViewPr>
  <p:slideViewPr>
    <p:cSldViewPr snapToGrid="0" showGuides="1">
      <p:cViewPr varScale="1">
        <p:scale>
          <a:sx n="77" d="100"/>
          <a:sy n="77" d="100"/>
        </p:scale>
        <p:origin x="5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ACC9379-F10A-4C67-B228-BA5BFF7634DF}" type="datetimeFigureOut">
              <a:rPr lang="en-US" smtClean="0"/>
              <a:t>10/30/2023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4179B46-4066-4174-BD5C-7E4DE0878C07}" type="slidenum">
              <a:rPr lang="en-US" smtClean="0"/>
              <a:t>‹#›</a:t>
            </a:fld>
            <a:endParaRPr lang="en-US"/>
          </a:p>
        </p:txBody>
      </p:sp>
    </p:spTree>
    <p:extLst>
      <p:ext uri="{BB962C8B-B14F-4D97-AF65-F5344CB8AC3E}">
        <p14:creationId xmlns:p14="http://schemas.microsoft.com/office/powerpoint/2010/main" val="279271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that time, we at KYTC have been working with our consulting team of TSW, WSP, and HDR to craft and prepare the program.</a:t>
            </a:r>
          </a:p>
          <a:p>
            <a:endParaRPr lang="en-US" dirty="0"/>
          </a:p>
          <a:p>
            <a:r>
              <a:rPr lang="en-US" dirty="0"/>
              <a:t>Today, I want to go over some of the specifics of the program and why we think it has the potential to be revolutionary to the cities that get selected to participate.</a:t>
            </a:r>
          </a:p>
        </p:txBody>
      </p:sp>
      <p:sp>
        <p:nvSpPr>
          <p:cNvPr id="4" name="Slide Number Placeholder 3"/>
          <p:cNvSpPr>
            <a:spLocks noGrp="1"/>
          </p:cNvSpPr>
          <p:nvPr>
            <p:ph type="sldNum" sz="quarter" idx="5"/>
          </p:nvPr>
        </p:nvSpPr>
        <p:spPr/>
        <p:txBody>
          <a:bodyPr/>
          <a:lstStyle/>
          <a:p>
            <a:fld id="{44179B46-4066-4174-BD5C-7E4DE0878C07}" type="slidenum">
              <a:rPr lang="en-US" smtClean="0"/>
              <a:t>1</a:t>
            </a:fld>
            <a:endParaRPr lang="en-US"/>
          </a:p>
        </p:txBody>
      </p:sp>
    </p:spTree>
    <p:extLst>
      <p:ext uri="{BB962C8B-B14F-4D97-AF65-F5344CB8AC3E}">
        <p14:creationId xmlns:p14="http://schemas.microsoft.com/office/powerpoint/2010/main" val="247394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size appropriate for size of community</a:t>
            </a:r>
          </a:p>
          <a:p>
            <a:r>
              <a:rPr lang="en-US" dirty="0"/>
              <a:t>Have zoning code or willingness to modify zoning code to make work</a:t>
            </a:r>
          </a:p>
          <a:p>
            <a:r>
              <a:rPr lang="en-US" dirty="0"/>
              <a:t>Property owners willing or interested?</a:t>
            </a:r>
          </a:p>
          <a:p>
            <a:r>
              <a:rPr lang="en-US" dirty="0"/>
              <a:t>Site features support development potential</a:t>
            </a:r>
          </a:p>
          <a:p>
            <a:r>
              <a:rPr lang="en-US" dirty="0"/>
              <a:t>Utilities available – sewer, electric, water</a:t>
            </a:r>
          </a:p>
        </p:txBody>
      </p:sp>
      <p:sp>
        <p:nvSpPr>
          <p:cNvPr id="4" name="Slide Number Placeholder 3"/>
          <p:cNvSpPr>
            <a:spLocks noGrp="1"/>
          </p:cNvSpPr>
          <p:nvPr>
            <p:ph type="sldNum" sz="quarter" idx="5"/>
          </p:nvPr>
        </p:nvSpPr>
        <p:spPr/>
        <p:txBody>
          <a:bodyPr/>
          <a:lstStyle/>
          <a:p>
            <a:fld id="{44179B46-4066-4174-BD5C-7E4DE0878C07}" type="slidenum">
              <a:rPr lang="en-US" smtClean="0"/>
              <a:t>10</a:t>
            </a:fld>
            <a:endParaRPr lang="en-US"/>
          </a:p>
        </p:txBody>
      </p:sp>
    </p:spTree>
    <p:extLst>
      <p:ext uri="{BB962C8B-B14F-4D97-AF65-F5344CB8AC3E}">
        <p14:creationId xmlns:p14="http://schemas.microsoft.com/office/powerpoint/2010/main" val="190654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planning efforts?</a:t>
            </a:r>
          </a:p>
          <a:p>
            <a:r>
              <a:rPr lang="en-US" dirty="0"/>
              <a:t>Public support</a:t>
            </a:r>
          </a:p>
          <a:p>
            <a:r>
              <a:rPr lang="en-US" dirty="0"/>
              <a:t>Local orgs support?</a:t>
            </a:r>
          </a:p>
          <a:p>
            <a:r>
              <a:rPr lang="en-US" dirty="0"/>
              <a:t>Local government support</a:t>
            </a:r>
          </a:p>
          <a:p>
            <a:r>
              <a:rPr lang="en-US" dirty="0"/>
              <a:t>Ability for local officials to be a part of this process</a:t>
            </a:r>
          </a:p>
          <a:p>
            <a:r>
              <a:rPr lang="en-US" dirty="0"/>
              <a:t>A plan for public engagement</a:t>
            </a:r>
          </a:p>
        </p:txBody>
      </p:sp>
      <p:sp>
        <p:nvSpPr>
          <p:cNvPr id="4" name="Slide Number Placeholder 3"/>
          <p:cNvSpPr>
            <a:spLocks noGrp="1"/>
          </p:cNvSpPr>
          <p:nvPr>
            <p:ph type="sldNum" sz="quarter" idx="5"/>
          </p:nvPr>
        </p:nvSpPr>
        <p:spPr/>
        <p:txBody>
          <a:bodyPr/>
          <a:lstStyle/>
          <a:p>
            <a:fld id="{44179B46-4066-4174-BD5C-7E4DE0878C07}" type="slidenum">
              <a:rPr lang="en-US" smtClean="0"/>
              <a:t>11</a:t>
            </a:fld>
            <a:endParaRPr lang="en-US"/>
          </a:p>
        </p:txBody>
      </p:sp>
    </p:spTree>
    <p:extLst>
      <p:ext uri="{BB962C8B-B14F-4D97-AF65-F5344CB8AC3E}">
        <p14:creationId xmlns:p14="http://schemas.microsoft.com/office/powerpoint/2010/main" val="249381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9B46-4066-4174-BD5C-7E4DE0878C07}" type="slidenum">
              <a:rPr lang="en-US" smtClean="0"/>
              <a:t>17</a:t>
            </a:fld>
            <a:endParaRPr lang="en-US"/>
          </a:p>
        </p:txBody>
      </p:sp>
    </p:spTree>
    <p:extLst>
      <p:ext uri="{BB962C8B-B14F-4D97-AF65-F5344CB8AC3E}">
        <p14:creationId xmlns:p14="http://schemas.microsoft.com/office/powerpoint/2010/main" val="419217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Normally, these three things are done in a very disjointed manner. If an area has a comprehensive plan, the most land-use planning that typically been done is the coloring large areas of the future land use map with a single land use.   Transportation planning – we normally just plan a road or road improvements without addressing future land use directly.   Often times, we’re doing a project in a more reactive fashion.   And development typically happens one parcel at a time and often does not tie-in or relate to the adjacent properties.   We’re trying to turn these very isolated process into one that forms integrated, unified plan.</a:t>
            </a:r>
          </a:p>
          <a:p>
            <a:endParaRPr lang="en-US" dirty="0"/>
          </a:p>
          <a:p>
            <a:r>
              <a:rPr lang="en-US" dirty="0"/>
              <a:t>The goal is to help a community dream of how it can be a better self!    Create a plan that ties the three elements of transportation, land-use planning, and development together to build a destination that is special and long lasting using smart growth principles.   The community will have a new and clear vision of what that targeted area can be.</a:t>
            </a:r>
          </a:p>
          <a:p>
            <a:endParaRPr lang="en-US" dirty="0"/>
          </a:p>
          <a:p>
            <a:r>
              <a:rPr lang="en-US" dirty="0"/>
              <a:t>Not just a vision plan, but will have a list of actionable steps on how to move this plan toward reality.   Might include how to get funding for road improvements.   Setting up a TIF district.   Modifying zoning code.  How to get other infrastructure improvements.   Need to acquire certain pieces of property or consolidate properties to make more attractive.   How to attract developers to the project.  Setting up staff or an oversight group responsible for implementing plan.</a:t>
            </a:r>
          </a:p>
          <a:p>
            <a:endParaRPr lang="en-US" dirty="0"/>
          </a:p>
          <a:p>
            <a:r>
              <a:rPr lang="en-US" dirty="0"/>
              <a:t>We have our highly qualified consultant team who will help.</a:t>
            </a:r>
          </a:p>
        </p:txBody>
      </p:sp>
      <p:sp>
        <p:nvSpPr>
          <p:cNvPr id="4" name="Slide Number Placeholder 3"/>
          <p:cNvSpPr>
            <a:spLocks noGrp="1"/>
          </p:cNvSpPr>
          <p:nvPr>
            <p:ph type="sldNum" sz="quarter" idx="5"/>
          </p:nvPr>
        </p:nvSpPr>
        <p:spPr/>
        <p:txBody>
          <a:bodyPr/>
          <a:lstStyle/>
          <a:p>
            <a:fld id="{44179B46-4066-4174-BD5C-7E4DE0878C07}" type="slidenum">
              <a:rPr lang="en-US" smtClean="0"/>
              <a:t>2</a:t>
            </a:fld>
            <a:endParaRPr lang="en-US"/>
          </a:p>
        </p:txBody>
      </p:sp>
    </p:spTree>
    <p:extLst>
      <p:ext uri="{BB962C8B-B14F-4D97-AF65-F5344CB8AC3E}">
        <p14:creationId xmlns:p14="http://schemas.microsoft.com/office/powerpoint/2010/main" val="333799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Destination</a:t>
            </a:r>
          </a:p>
          <a:p>
            <a:pPr lvl="1"/>
            <a:r>
              <a:rPr lang="en-US" dirty="0"/>
              <a:t>Something special – you don’t need to go on vacation to find these places</a:t>
            </a:r>
          </a:p>
          <a:p>
            <a:pPr lvl="1"/>
            <a:r>
              <a:rPr lang="en-US" dirty="0"/>
              <a:t>Mixture of land uses, including different types of residential – many good reasons for this including reduced driving distances or ability to walk places</a:t>
            </a:r>
          </a:p>
          <a:p>
            <a:pPr lvl="1"/>
            <a:r>
              <a:rPr lang="en-US" dirty="0"/>
              <a:t>Spaces that are public – parks, squares, even along the street itself</a:t>
            </a:r>
          </a:p>
          <a:p>
            <a:pPr lvl="1"/>
            <a:r>
              <a:rPr lang="en-US" dirty="0"/>
              <a:t>Preference on redeveloping existing, blighted commercial, industrial, </a:t>
            </a:r>
            <a:r>
              <a:rPr lang="en-US" dirty="0" err="1"/>
              <a:t>officesland</a:t>
            </a:r>
            <a:r>
              <a:rPr lang="en-US" dirty="0"/>
              <a:t> uses. – many benefits for this including making more attractive and reducing sprawl.</a:t>
            </a:r>
          </a:p>
          <a:p>
            <a:pPr lvl="0"/>
            <a:r>
              <a:rPr lang="en-US" dirty="0"/>
              <a:t>Safely connect</a:t>
            </a:r>
          </a:p>
          <a:p>
            <a:pPr lvl="1"/>
            <a:r>
              <a:rPr lang="en-US" dirty="0"/>
              <a:t>How can we improve and tie into existing state roadways</a:t>
            </a:r>
          </a:p>
          <a:p>
            <a:pPr lvl="1"/>
            <a:r>
              <a:rPr lang="en-US" dirty="0"/>
              <a:t>Plan for connections throughout the targeted area and adjacent properties</a:t>
            </a:r>
          </a:p>
          <a:p>
            <a:pPr lvl="1"/>
            <a:r>
              <a:rPr lang="en-US" dirty="0"/>
              <a:t>Plan for a walkable and </a:t>
            </a:r>
            <a:r>
              <a:rPr lang="en-US" dirty="0" err="1"/>
              <a:t>bikable</a:t>
            </a:r>
            <a:r>
              <a:rPr lang="en-US" dirty="0"/>
              <a:t> environment</a:t>
            </a:r>
          </a:p>
          <a:p>
            <a:pPr lvl="1"/>
            <a:r>
              <a:rPr lang="en-US" dirty="0"/>
              <a:t>Make transit a viable option</a:t>
            </a:r>
          </a:p>
          <a:p>
            <a:pPr lvl="1"/>
            <a:r>
              <a:rPr lang="en-US" dirty="0"/>
              <a:t>Design for safe speeds</a:t>
            </a:r>
          </a:p>
          <a:p>
            <a:pPr lvl="0"/>
            <a:r>
              <a:rPr lang="en-US" dirty="0"/>
              <a:t>Spur economic development</a:t>
            </a:r>
          </a:p>
          <a:p>
            <a:pPr lvl="1"/>
            <a:r>
              <a:rPr lang="en-US" dirty="0"/>
              <a:t>Re-using existing sites – build stronger tax base for the local government without need for additional infrastructure and services.</a:t>
            </a:r>
          </a:p>
          <a:p>
            <a:pPr lvl="1"/>
            <a:r>
              <a:rPr lang="en-US" dirty="0"/>
              <a:t>Provide different levels and types of housing that is affordable so people can live there</a:t>
            </a:r>
          </a:p>
          <a:p>
            <a:pPr lvl="1"/>
            <a:r>
              <a:rPr lang="en-US" dirty="0"/>
              <a:t>Attract people to visit for activities, shopping, restaurants</a:t>
            </a:r>
          </a:p>
          <a:p>
            <a:pPr lvl="1"/>
            <a:endParaRPr lang="en-US" dirty="0"/>
          </a:p>
          <a:p>
            <a:pPr lvl="1"/>
            <a:endParaRPr lang="en-US" dirty="0"/>
          </a:p>
          <a:p>
            <a:pPr lvl="1"/>
            <a:endParaRPr lang="en-US" dirty="0"/>
          </a:p>
        </p:txBody>
      </p:sp>
      <p:sp>
        <p:nvSpPr>
          <p:cNvPr id="4" name="Slide Number Placeholder 3"/>
          <p:cNvSpPr>
            <a:spLocks noGrp="1"/>
          </p:cNvSpPr>
          <p:nvPr>
            <p:ph type="sldNum" sz="quarter" idx="5"/>
          </p:nvPr>
        </p:nvSpPr>
        <p:spPr/>
        <p:txBody>
          <a:bodyPr/>
          <a:lstStyle/>
          <a:p>
            <a:fld id="{44179B46-4066-4174-BD5C-7E4DE0878C07}" type="slidenum">
              <a:rPr lang="en-US" smtClean="0"/>
              <a:t>3</a:t>
            </a:fld>
            <a:endParaRPr lang="en-US"/>
          </a:p>
        </p:txBody>
      </p:sp>
    </p:spTree>
    <p:extLst>
      <p:ext uri="{BB962C8B-B14F-4D97-AF65-F5344CB8AC3E}">
        <p14:creationId xmlns:p14="http://schemas.microsoft.com/office/powerpoint/2010/main" val="41917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179B46-4066-4174-BD5C-7E4DE0878C07}" type="slidenum">
              <a:rPr lang="en-US" smtClean="0"/>
              <a:t>4</a:t>
            </a:fld>
            <a:endParaRPr lang="en-US"/>
          </a:p>
        </p:txBody>
      </p:sp>
    </p:spTree>
    <p:extLst>
      <p:ext uri="{BB962C8B-B14F-4D97-AF65-F5344CB8AC3E}">
        <p14:creationId xmlns:p14="http://schemas.microsoft.com/office/powerpoint/2010/main" val="386775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9B46-4066-4174-BD5C-7E4DE0878C07}" type="slidenum">
              <a:rPr lang="en-US" smtClean="0"/>
              <a:t>5</a:t>
            </a:fld>
            <a:endParaRPr lang="en-US"/>
          </a:p>
        </p:txBody>
      </p:sp>
    </p:spTree>
    <p:extLst>
      <p:ext uri="{BB962C8B-B14F-4D97-AF65-F5344CB8AC3E}">
        <p14:creationId xmlns:p14="http://schemas.microsoft.com/office/powerpoint/2010/main" val="274743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30-150 acres expected range – could be smaller or slightly bigger.</a:t>
            </a:r>
          </a:p>
        </p:txBody>
      </p:sp>
      <p:sp>
        <p:nvSpPr>
          <p:cNvPr id="4" name="Slide Number Placeholder 3"/>
          <p:cNvSpPr>
            <a:spLocks noGrp="1"/>
          </p:cNvSpPr>
          <p:nvPr>
            <p:ph type="sldNum" sz="quarter" idx="5"/>
          </p:nvPr>
        </p:nvSpPr>
        <p:spPr/>
        <p:txBody>
          <a:bodyPr/>
          <a:lstStyle/>
          <a:p>
            <a:fld id="{44179B46-4066-4174-BD5C-7E4DE0878C07}" type="slidenum">
              <a:rPr lang="en-US" smtClean="0"/>
              <a:t>6</a:t>
            </a:fld>
            <a:endParaRPr lang="en-US"/>
          </a:p>
        </p:txBody>
      </p:sp>
    </p:spTree>
    <p:extLst>
      <p:ext uri="{BB962C8B-B14F-4D97-AF65-F5344CB8AC3E}">
        <p14:creationId xmlns:p14="http://schemas.microsoft.com/office/powerpoint/2010/main" val="161294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 – city or county</a:t>
            </a:r>
          </a:p>
          <a:p>
            <a:r>
              <a:rPr lang="en-US" dirty="0"/>
              <a:t>Population &lt;200,000 – many cities don’t have the staffing or funding to this level of planning</a:t>
            </a:r>
          </a:p>
          <a:p>
            <a:r>
              <a:rPr lang="en-US" dirty="0"/>
              <a:t>Define an area</a:t>
            </a:r>
          </a:p>
          <a:p>
            <a:r>
              <a:rPr lang="en-US" dirty="0"/>
              <a:t>Along a state-maintained roadway</a:t>
            </a:r>
          </a:p>
          <a:p>
            <a:endParaRPr lang="en-US" dirty="0"/>
          </a:p>
          <a:p>
            <a:r>
              <a:rPr lang="en-US" dirty="0"/>
              <a:t>Planning &amp; zoning is not an eligibility requirement, but will give a leg up for those who have ability for zoning.</a:t>
            </a:r>
          </a:p>
        </p:txBody>
      </p:sp>
      <p:sp>
        <p:nvSpPr>
          <p:cNvPr id="4" name="Slide Number Placeholder 3"/>
          <p:cNvSpPr>
            <a:spLocks noGrp="1"/>
          </p:cNvSpPr>
          <p:nvPr>
            <p:ph type="sldNum" sz="quarter" idx="5"/>
          </p:nvPr>
        </p:nvSpPr>
        <p:spPr/>
        <p:txBody>
          <a:bodyPr/>
          <a:lstStyle/>
          <a:p>
            <a:fld id="{44179B46-4066-4174-BD5C-7E4DE0878C07}" type="slidenum">
              <a:rPr lang="en-US" smtClean="0"/>
              <a:t>7</a:t>
            </a:fld>
            <a:endParaRPr lang="en-US"/>
          </a:p>
        </p:txBody>
      </p:sp>
    </p:spTree>
    <p:extLst>
      <p:ext uri="{BB962C8B-B14F-4D97-AF65-F5344CB8AC3E}">
        <p14:creationId xmlns:p14="http://schemas.microsoft.com/office/powerpoint/2010/main" val="189435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179B46-4066-4174-BD5C-7E4DE0878C07}" type="slidenum">
              <a:rPr lang="en-US" smtClean="0"/>
              <a:t>8</a:t>
            </a:fld>
            <a:endParaRPr lang="en-US"/>
          </a:p>
        </p:txBody>
      </p:sp>
    </p:spTree>
    <p:extLst>
      <p:ext uri="{BB962C8B-B14F-4D97-AF65-F5344CB8AC3E}">
        <p14:creationId xmlns:p14="http://schemas.microsoft.com/office/powerpoint/2010/main" val="348141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9B46-4066-4174-BD5C-7E4DE0878C07}" type="slidenum">
              <a:rPr lang="en-US" smtClean="0"/>
              <a:t>9</a:t>
            </a:fld>
            <a:endParaRPr lang="en-US"/>
          </a:p>
        </p:txBody>
      </p:sp>
    </p:spTree>
    <p:extLst>
      <p:ext uri="{BB962C8B-B14F-4D97-AF65-F5344CB8AC3E}">
        <p14:creationId xmlns:p14="http://schemas.microsoft.com/office/powerpoint/2010/main" val="246393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B9D7-BCA3-4D51-D99F-9AD234033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AE0647-B2F3-A66B-5645-0A95F5B32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92C2C-41E3-73FA-0031-C9B3CF1233E7}"/>
              </a:ext>
            </a:extLst>
          </p:cNvPr>
          <p:cNvSpPr>
            <a:spLocks noGrp="1"/>
          </p:cNvSpPr>
          <p:nvPr>
            <p:ph type="dt" sz="half" idx="10"/>
          </p:nvPr>
        </p:nvSpPr>
        <p:spPr/>
        <p:txBody>
          <a:bodyPr/>
          <a:lstStyle/>
          <a:p>
            <a:fld id="{0FEDDCC1-883E-417F-B283-145FA926621C}" type="datetimeFigureOut">
              <a:rPr lang="en-US" smtClean="0"/>
              <a:t>10/30/2023</a:t>
            </a:fld>
            <a:endParaRPr lang="en-US"/>
          </a:p>
        </p:txBody>
      </p:sp>
      <p:sp>
        <p:nvSpPr>
          <p:cNvPr id="5" name="Footer Placeholder 4">
            <a:extLst>
              <a:ext uri="{FF2B5EF4-FFF2-40B4-BE49-F238E27FC236}">
                <a16:creationId xmlns:a16="http://schemas.microsoft.com/office/drawing/2014/main" id="{95712C4C-CCDE-5D33-D546-242750854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DE82E-16EF-7CF3-AEC8-EEABF24685D4}"/>
              </a:ext>
            </a:extLst>
          </p:cNvPr>
          <p:cNvSpPr>
            <a:spLocks noGrp="1"/>
          </p:cNvSpPr>
          <p:nvPr>
            <p:ph type="sldNum" sz="quarter" idx="12"/>
          </p:nvPr>
        </p:nvSpPr>
        <p:spPr/>
        <p:txBody>
          <a:bodyPr/>
          <a:lstStyle/>
          <a:p>
            <a:fld id="{CD69E8CE-7A94-4C5C-BD46-4D220939F311}" type="slidenum">
              <a:rPr lang="en-US" smtClean="0"/>
              <a:t>‹#›</a:t>
            </a:fld>
            <a:endParaRPr lang="en-US"/>
          </a:p>
        </p:txBody>
      </p:sp>
    </p:spTree>
    <p:extLst>
      <p:ext uri="{BB962C8B-B14F-4D97-AF65-F5344CB8AC3E}">
        <p14:creationId xmlns:p14="http://schemas.microsoft.com/office/powerpoint/2010/main" val="367817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4DDA-3686-8793-290B-ED2FD943AB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E7AA01-2AED-4914-90A5-5BF157F042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4BDFD-2E2F-99C4-B348-15FF03325334}"/>
              </a:ext>
            </a:extLst>
          </p:cNvPr>
          <p:cNvSpPr>
            <a:spLocks noGrp="1"/>
          </p:cNvSpPr>
          <p:nvPr>
            <p:ph type="dt" sz="half" idx="10"/>
          </p:nvPr>
        </p:nvSpPr>
        <p:spPr/>
        <p:txBody>
          <a:bodyPr/>
          <a:lstStyle/>
          <a:p>
            <a:fld id="{0FEDDCC1-883E-417F-B283-145FA926621C}" type="datetimeFigureOut">
              <a:rPr lang="en-US" smtClean="0"/>
              <a:t>10/30/2023</a:t>
            </a:fld>
            <a:endParaRPr lang="en-US"/>
          </a:p>
        </p:txBody>
      </p:sp>
      <p:sp>
        <p:nvSpPr>
          <p:cNvPr id="5" name="Footer Placeholder 4">
            <a:extLst>
              <a:ext uri="{FF2B5EF4-FFF2-40B4-BE49-F238E27FC236}">
                <a16:creationId xmlns:a16="http://schemas.microsoft.com/office/drawing/2014/main" id="{A734D6C1-0B2F-710C-9CA4-4EF1EFB5A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39F6A-55E4-6E2F-C644-327A6BE11CC9}"/>
              </a:ext>
            </a:extLst>
          </p:cNvPr>
          <p:cNvSpPr>
            <a:spLocks noGrp="1"/>
          </p:cNvSpPr>
          <p:nvPr>
            <p:ph type="sldNum" sz="quarter" idx="12"/>
          </p:nvPr>
        </p:nvSpPr>
        <p:spPr/>
        <p:txBody>
          <a:bodyPr/>
          <a:lstStyle/>
          <a:p>
            <a:fld id="{CD69E8CE-7A94-4C5C-BD46-4D220939F311}" type="slidenum">
              <a:rPr lang="en-US" smtClean="0"/>
              <a:t>‹#›</a:t>
            </a:fld>
            <a:endParaRPr lang="en-US"/>
          </a:p>
        </p:txBody>
      </p:sp>
    </p:spTree>
    <p:extLst>
      <p:ext uri="{BB962C8B-B14F-4D97-AF65-F5344CB8AC3E}">
        <p14:creationId xmlns:p14="http://schemas.microsoft.com/office/powerpoint/2010/main" val="367367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9B48D5-EBB6-9AD5-A114-092FEAA233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6EC47E-C528-AE03-D869-02C9706AB6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E14F5-E7BA-74B1-03E5-E87D0BFB6A10}"/>
              </a:ext>
            </a:extLst>
          </p:cNvPr>
          <p:cNvSpPr>
            <a:spLocks noGrp="1"/>
          </p:cNvSpPr>
          <p:nvPr>
            <p:ph type="dt" sz="half" idx="10"/>
          </p:nvPr>
        </p:nvSpPr>
        <p:spPr/>
        <p:txBody>
          <a:bodyPr/>
          <a:lstStyle/>
          <a:p>
            <a:fld id="{0FEDDCC1-883E-417F-B283-145FA926621C}" type="datetimeFigureOut">
              <a:rPr lang="en-US" smtClean="0"/>
              <a:t>10/30/2023</a:t>
            </a:fld>
            <a:endParaRPr lang="en-US"/>
          </a:p>
        </p:txBody>
      </p:sp>
      <p:sp>
        <p:nvSpPr>
          <p:cNvPr id="5" name="Footer Placeholder 4">
            <a:extLst>
              <a:ext uri="{FF2B5EF4-FFF2-40B4-BE49-F238E27FC236}">
                <a16:creationId xmlns:a16="http://schemas.microsoft.com/office/drawing/2014/main" id="{C2185534-FC74-06DF-D2BF-993B030F8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AB99C-8F06-4BF4-409C-6A917ACA3BDC}"/>
              </a:ext>
            </a:extLst>
          </p:cNvPr>
          <p:cNvSpPr>
            <a:spLocks noGrp="1"/>
          </p:cNvSpPr>
          <p:nvPr>
            <p:ph type="sldNum" sz="quarter" idx="12"/>
          </p:nvPr>
        </p:nvSpPr>
        <p:spPr/>
        <p:txBody>
          <a:bodyPr/>
          <a:lstStyle/>
          <a:p>
            <a:fld id="{CD69E8CE-7A94-4C5C-BD46-4D220939F311}" type="slidenum">
              <a:rPr lang="en-US" smtClean="0"/>
              <a:t>‹#›</a:t>
            </a:fld>
            <a:endParaRPr lang="en-US"/>
          </a:p>
        </p:txBody>
      </p:sp>
    </p:spTree>
    <p:extLst>
      <p:ext uri="{BB962C8B-B14F-4D97-AF65-F5344CB8AC3E}">
        <p14:creationId xmlns:p14="http://schemas.microsoft.com/office/powerpoint/2010/main" val="303864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5D18-0C13-CACA-ECC1-A3E57FED0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92FE8B-3BF5-7F88-9DA6-71D9858C4E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AC529-42EA-4100-A297-35301C6F2DBC}"/>
              </a:ext>
            </a:extLst>
          </p:cNvPr>
          <p:cNvSpPr>
            <a:spLocks noGrp="1"/>
          </p:cNvSpPr>
          <p:nvPr>
            <p:ph type="dt" sz="half" idx="10"/>
          </p:nvPr>
        </p:nvSpPr>
        <p:spPr/>
        <p:txBody>
          <a:bodyPr/>
          <a:lstStyle/>
          <a:p>
            <a:fld id="{0FEDDCC1-883E-417F-B283-145FA926621C}" type="datetimeFigureOut">
              <a:rPr lang="en-US" smtClean="0"/>
              <a:t>10/30/2023</a:t>
            </a:fld>
            <a:endParaRPr lang="en-US"/>
          </a:p>
        </p:txBody>
      </p:sp>
      <p:sp>
        <p:nvSpPr>
          <p:cNvPr id="5" name="Footer Placeholder 4">
            <a:extLst>
              <a:ext uri="{FF2B5EF4-FFF2-40B4-BE49-F238E27FC236}">
                <a16:creationId xmlns:a16="http://schemas.microsoft.com/office/drawing/2014/main" id="{90D13086-8D93-4501-6EB9-CAE1C9C54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FA4A2-142D-EB3D-6450-1C8D15C73701}"/>
              </a:ext>
            </a:extLst>
          </p:cNvPr>
          <p:cNvSpPr>
            <a:spLocks noGrp="1"/>
          </p:cNvSpPr>
          <p:nvPr>
            <p:ph type="sldNum" sz="quarter" idx="12"/>
          </p:nvPr>
        </p:nvSpPr>
        <p:spPr/>
        <p:txBody>
          <a:bodyPr/>
          <a:lstStyle/>
          <a:p>
            <a:fld id="{CD69E8CE-7A94-4C5C-BD46-4D220939F311}" type="slidenum">
              <a:rPr lang="en-US" smtClean="0"/>
              <a:t>‹#›</a:t>
            </a:fld>
            <a:endParaRPr lang="en-US"/>
          </a:p>
        </p:txBody>
      </p:sp>
    </p:spTree>
    <p:extLst>
      <p:ext uri="{BB962C8B-B14F-4D97-AF65-F5344CB8AC3E}">
        <p14:creationId xmlns:p14="http://schemas.microsoft.com/office/powerpoint/2010/main" val="47444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D19-0497-47C6-A242-AC7878CB9E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157CD9-FAD6-6E8E-17FD-8C25431B70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A1E37A-612E-36A0-0DC7-7F4697DB7A94}"/>
              </a:ext>
            </a:extLst>
          </p:cNvPr>
          <p:cNvSpPr>
            <a:spLocks noGrp="1"/>
          </p:cNvSpPr>
          <p:nvPr>
            <p:ph type="dt" sz="half" idx="10"/>
          </p:nvPr>
        </p:nvSpPr>
        <p:spPr/>
        <p:txBody>
          <a:bodyPr/>
          <a:lstStyle/>
          <a:p>
            <a:fld id="{0FEDDCC1-883E-417F-B283-145FA926621C}" type="datetimeFigureOut">
              <a:rPr lang="en-US" smtClean="0"/>
              <a:t>10/30/2023</a:t>
            </a:fld>
            <a:endParaRPr lang="en-US"/>
          </a:p>
        </p:txBody>
      </p:sp>
      <p:sp>
        <p:nvSpPr>
          <p:cNvPr id="5" name="Footer Placeholder 4">
            <a:extLst>
              <a:ext uri="{FF2B5EF4-FFF2-40B4-BE49-F238E27FC236}">
                <a16:creationId xmlns:a16="http://schemas.microsoft.com/office/drawing/2014/main" id="{1A071898-F07B-DA67-0200-A4BCE0EE0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60A48-A77A-591E-6A91-44F9CB7BAF42}"/>
              </a:ext>
            </a:extLst>
          </p:cNvPr>
          <p:cNvSpPr>
            <a:spLocks noGrp="1"/>
          </p:cNvSpPr>
          <p:nvPr>
            <p:ph type="sldNum" sz="quarter" idx="12"/>
          </p:nvPr>
        </p:nvSpPr>
        <p:spPr/>
        <p:txBody>
          <a:bodyPr/>
          <a:lstStyle/>
          <a:p>
            <a:fld id="{CD69E8CE-7A94-4C5C-BD46-4D220939F311}" type="slidenum">
              <a:rPr lang="en-US" smtClean="0"/>
              <a:t>‹#›</a:t>
            </a:fld>
            <a:endParaRPr lang="en-US"/>
          </a:p>
        </p:txBody>
      </p:sp>
    </p:spTree>
    <p:extLst>
      <p:ext uri="{BB962C8B-B14F-4D97-AF65-F5344CB8AC3E}">
        <p14:creationId xmlns:p14="http://schemas.microsoft.com/office/powerpoint/2010/main" val="175879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B77D-8FBF-B7CC-1676-869015CA4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2B10F-70B0-B395-50FE-0845BD43D6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21B948-C740-59F7-10DD-51183D0322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80FCC2-ECFC-72D7-E213-3435B58439E1}"/>
              </a:ext>
            </a:extLst>
          </p:cNvPr>
          <p:cNvSpPr>
            <a:spLocks noGrp="1"/>
          </p:cNvSpPr>
          <p:nvPr>
            <p:ph type="dt" sz="half" idx="10"/>
          </p:nvPr>
        </p:nvSpPr>
        <p:spPr/>
        <p:txBody>
          <a:bodyPr/>
          <a:lstStyle/>
          <a:p>
            <a:fld id="{0FEDDCC1-883E-417F-B283-145FA926621C}" type="datetimeFigureOut">
              <a:rPr lang="en-US" smtClean="0"/>
              <a:t>10/30/2023</a:t>
            </a:fld>
            <a:endParaRPr lang="en-US"/>
          </a:p>
        </p:txBody>
      </p:sp>
      <p:sp>
        <p:nvSpPr>
          <p:cNvPr id="6" name="Footer Placeholder 5">
            <a:extLst>
              <a:ext uri="{FF2B5EF4-FFF2-40B4-BE49-F238E27FC236}">
                <a16:creationId xmlns:a16="http://schemas.microsoft.com/office/drawing/2014/main" id="{AE953A3E-B53F-B2B3-C461-775C4C1D2A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101333-B2B3-C981-E528-AE84E3D857D8}"/>
              </a:ext>
            </a:extLst>
          </p:cNvPr>
          <p:cNvSpPr>
            <a:spLocks noGrp="1"/>
          </p:cNvSpPr>
          <p:nvPr>
            <p:ph type="sldNum" sz="quarter" idx="12"/>
          </p:nvPr>
        </p:nvSpPr>
        <p:spPr/>
        <p:txBody>
          <a:bodyPr/>
          <a:lstStyle/>
          <a:p>
            <a:fld id="{CD69E8CE-7A94-4C5C-BD46-4D220939F311}" type="slidenum">
              <a:rPr lang="en-US" smtClean="0"/>
              <a:t>‹#›</a:t>
            </a:fld>
            <a:endParaRPr lang="en-US"/>
          </a:p>
        </p:txBody>
      </p:sp>
    </p:spTree>
    <p:extLst>
      <p:ext uri="{BB962C8B-B14F-4D97-AF65-F5344CB8AC3E}">
        <p14:creationId xmlns:p14="http://schemas.microsoft.com/office/powerpoint/2010/main" val="239072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670B-67F1-5511-2394-AA23F4958F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6D4B3B-00B5-3B7C-6F60-35E23A9BD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3753D8-59E9-1EA6-9844-D3A9FFDE31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5FCA5E-7005-0CA9-8626-03F53FEA6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173810-0D53-B63A-C834-45E0C4188A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1CB714-A28E-354A-A8D7-AB7118695F00}"/>
              </a:ext>
            </a:extLst>
          </p:cNvPr>
          <p:cNvSpPr>
            <a:spLocks noGrp="1"/>
          </p:cNvSpPr>
          <p:nvPr>
            <p:ph type="dt" sz="half" idx="10"/>
          </p:nvPr>
        </p:nvSpPr>
        <p:spPr/>
        <p:txBody>
          <a:bodyPr/>
          <a:lstStyle/>
          <a:p>
            <a:fld id="{0FEDDCC1-883E-417F-B283-145FA926621C}" type="datetimeFigureOut">
              <a:rPr lang="en-US" smtClean="0"/>
              <a:t>10/30/2023</a:t>
            </a:fld>
            <a:endParaRPr lang="en-US"/>
          </a:p>
        </p:txBody>
      </p:sp>
      <p:sp>
        <p:nvSpPr>
          <p:cNvPr id="8" name="Footer Placeholder 7">
            <a:extLst>
              <a:ext uri="{FF2B5EF4-FFF2-40B4-BE49-F238E27FC236}">
                <a16:creationId xmlns:a16="http://schemas.microsoft.com/office/drawing/2014/main" id="{324B86C3-3C77-DF14-EAF8-F68D137A29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8D7526-DACF-0698-AAB4-4CDA8DFF02CD}"/>
              </a:ext>
            </a:extLst>
          </p:cNvPr>
          <p:cNvSpPr>
            <a:spLocks noGrp="1"/>
          </p:cNvSpPr>
          <p:nvPr>
            <p:ph type="sldNum" sz="quarter" idx="12"/>
          </p:nvPr>
        </p:nvSpPr>
        <p:spPr/>
        <p:txBody>
          <a:bodyPr/>
          <a:lstStyle/>
          <a:p>
            <a:fld id="{CD69E8CE-7A94-4C5C-BD46-4D220939F311}" type="slidenum">
              <a:rPr lang="en-US" smtClean="0"/>
              <a:t>‹#›</a:t>
            </a:fld>
            <a:endParaRPr lang="en-US"/>
          </a:p>
        </p:txBody>
      </p:sp>
    </p:spTree>
    <p:extLst>
      <p:ext uri="{BB962C8B-B14F-4D97-AF65-F5344CB8AC3E}">
        <p14:creationId xmlns:p14="http://schemas.microsoft.com/office/powerpoint/2010/main" val="201235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1E38-163D-C5D2-CD5E-100D1C6E8A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E2F600-FBA1-AE73-84F7-B4E2344EE07C}"/>
              </a:ext>
            </a:extLst>
          </p:cNvPr>
          <p:cNvSpPr>
            <a:spLocks noGrp="1"/>
          </p:cNvSpPr>
          <p:nvPr>
            <p:ph type="dt" sz="half" idx="10"/>
          </p:nvPr>
        </p:nvSpPr>
        <p:spPr/>
        <p:txBody>
          <a:bodyPr/>
          <a:lstStyle/>
          <a:p>
            <a:fld id="{0FEDDCC1-883E-417F-B283-145FA926621C}" type="datetimeFigureOut">
              <a:rPr lang="en-US" smtClean="0"/>
              <a:t>10/30/2023</a:t>
            </a:fld>
            <a:endParaRPr lang="en-US"/>
          </a:p>
        </p:txBody>
      </p:sp>
      <p:sp>
        <p:nvSpPr>
          <p:cNvPr id="4" name="Footer Placeholder 3">
            <a:extLst>
              <a:ext uri="{FF2B5EF4-FFF2-40B4-BE49-F238E27FC236}">
                <a16:creationId xmlns:a16="http://schemas.microsoft.com/office/drawing/2014/main" id="{39429F2A-4165-D0B0-1731-9C2F310E5C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DA0F7F-E1C1-9918-36BB-E83535B7EB3C}"/>
              </a:ext>
            </a:extLst>
          </p:cNvPr>
          <p:cNvSpPr>
            <a:spLocks noGrp="1"/>
          </p:cNvSpPr>
          <p:nvPr>
            <p:ph type="sldNum" sz="quarter" idx="12"/>
          </p:nvPr>
        </p:nvSpPr>
        <p:spPr/>
        <p:txBody>
          <a:bodyPr/>
          <a:lstStyle/>
          <a:p>
            <a:fld id="{CD69E8CE-7A94-4C5C-BD46-4D220939F311}" type="slidenum">
              <a:rPr lang="en-US" smtClean="0"/>
              <a:t>‹#›</a:t>
            </a:fld>
            <a:endParaRPr lang="en-US"/>
          </a:p>
        </p:txBody>
      </p:sp>
    </p:spTree>
    <p:extLst>
      <p:ext uri="{BB962C8B-B14F-4D97-AF65-F5344CB8AC3E}">
        <p14:creationId xmlns:p14="http://schemas.microsoft.com/office/powerpoint/2010/main" val="75283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1E1FC-8282-AED1-8C31-EE3360BE4609}"/>
              </a:ext>
            </a:extLst>
          </p:cNvPr>
          <p:cNvSpPr>
            <a:spLocks noGrp="1"/>
          </p:cNvSpPr>
          <p:nvPr>
            <p:ph type="dt" sz="half" idx="10"/>
          </p:nvPr>
        </p:nvSpPr>
        <p:spPr/>
        <p:txBody>
          <a:bodyPr/>
          <a:lstStyle/>
          <a:p>
            <a:fld id="{0FEDDCC1-883E-417F-B283-145FA926621C}" type="datetimeFigureOut">
              <a:rPr lang="en-US" smtClean="0"/>
              <a:t>10/30/2023</a:t>
            </a:fld>
            <a:endParaRPr lang="en-US"/>
          </a:p>
        </p:txBody>
      </p:sp>
      <p:sp>
        <p:nvSpPr>
          <p:cNvPr id="3" name="Footer Placeholder 2">
            <a:extLst>
              <a:ext uri="{FF2B5EF4-FFF2-40B4-BE49-F238E27FC236}">
                <a16:creationId xmlns:a16="http://schemas.microsoft.com/office/drawing/2014/main" id="{8C075FC4-04DF-CC0D-6DB8-C5A98A9A0D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91BDEF-4EBD-D77D-4BBD-C2C1D41A5533}"/>
              </a:ext>
            </a:extLst>
          </p:cNvPr>
          <p:cNvSpPr>
            <a:spLocks noGrp="1"/>
          </p:cNvSpPr>
          <p:nvPr>
            <p:ph type="sldNum" sz="quarter" idx="12"/>
          </p:nvPr>
        </p:nvSpPr>
        <p:spPr/>
        <p:txBody>
          <a:bodyPr/>
          <a:lstStyle/>
          <a:p>
            <a:fld id="{CD69E8CE-7A94-4C5C-BD46-4D220939F311}" type="slidenum">
              <a:rPr lang="en-US" smtClean="0"/>
              <a:t>‹#›</a:t>
            </a:fld>
            <a:endParaRPr lang="en-US"/>
          </a:p>
        </p:txBody>
      </p:sp>
    </p:spTree>
    <p:extLst>
      <p:ext uri="{BB962C8B-B14F-4D97-AF65-F5344CB8AC3E}">
        <p14:creationId xmlns:p14="http://schemas.microsoft.com/office/powerpoint/2010/main" val="243299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9327-6921-6919-F143-39826E1AF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3B5067-4961-0C92-0FB8-B38C287818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C5B19A-3FF9-4DBD-0460-9B51870AD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261C5-7D17-271A-8EE0-CBC177F3E62E}"/>
              </a:ext>
            </a:extLst>
          </p:cNvPr>
          <p:cNvSpPr>
            <a:spLocks noGrp="1"/>
          </p:cNvSpPr>
          <p:nvPr>
            <p:ph type="dt" sz="half" idx="10"/>
          </p:nvPr>
        </p:nvSpPr>
        <p:spPr/>
        <p:txBody>
          <a:bodyPr/>
          <a:lstStyle/>
          <a:p>
            <a:fld id="{0FEDDCC1-883E-417F-B283-145FA926621C}" type="datetimeFigureOut">
              <a:rPr lang="en-US" smtClean="0"/>
              <a:t>10/30/2023</a:t>
            </a:fld>
            <a:endParaRPr lang="en-US"/>
          </a:p>
        </p:txBody>
      </p:sp>
      <p:sp>
        <p:nvSpPr>
          <p:cNvPr id="6" name="Footer Placeholder 5">
            <a:extLst>
              <a:ext uri="{FF2B5EF4-FFF2-40B4-BE49-F238E27FC236}">
                <a16:creationId xmlns:a16="http://schemas.microsoft.com/office/drawing/2014/main" id="{76B085A1-58B1-9E56-9738-4605532EF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613D1-A707-5FE3-ADA1-849930868929}"/>
              </a:ext>
            </a:extLst>
          </p:cNvPr>
          <p:cNvSpPr>
            <a:spLocks noGrp="1"/>
          </p:cNvSpPr>
          <p:nvPr>
            <p:ph type="sldNum" sz="quarter" idx="12"/>
          </p:nvPr>
        </p:nvSpPr>
        <p:spPr/>
        <p:txBody>
          <a:bodyPr/>
          <a:lstStyle/>
          <a:p>
            <a:fld id="{CD69E8CE-7A94-4C5C-BD46-4D220939F311}" type="slidenum">
              <a:rPr lang="en-US" smtClean="0"/>
              <a:t>‹#›</a:t>
            </a:fld>
            <a:endParaRPr lang="en-US"/>
          </a:p>
        </p:txBody>
      </p:sp>
    </p:spTree>
    <p:extLst>
      <p:ext uri="{BB962C8B-B14F-4D97-AF65-F5344CB8AC3E}">
        <p14:creationId xmlns:p14="http://schemas.microsoft.com/office/powerpoint/2010/main" val="202857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1043-AB07-2564-801C-3DE001643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4462CC-A441-AC1E-BF28-01A4D8F54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636203-613A-0BCE-1CB6-9EE1F4D14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0B40B-19E2-27A0-0D09-E864619D6250}"/>
              </a:ext>
            </a:extLst>
          </p:cNvPr>
          <p:cNvSpPr>
            <a:spLocks noGrp="1"/>
          </p:cNvSpPr>
          <p:nvPr>
            <p:ph type="dt" sz="half" idx="10"/>
          </p:nvPr>
        </p:nvSpPr>
        <p:spPr/>
        <p:txBody>
          <a:bodyPr/>
          <a:lstStyle/>
          <a:p>
            <a:fld id="{0FEDDCC1-883E-417F-B283-145FA926621C}" type="datetimeFigureOut">
              <a:rPr lang="en-US" smtClean="0"/>
              <a:t>10/30/2023</a:t>
            </a:fld>
            <a:endParaRPr lang="en-US"/>
          </a:p>
        </p:txBody>
      </p:sp>
      <p:sp>
        <p:nvSpPr>
          <p:cNvPr id="6" name="Footer Placeholder 5">
            <a:extLst>
              <a:ext uri="{FF2B5EF4-FFF2-40B4-BE49-F238E27FC236}">
                <a16:creationId xmlns:a16="http://schemas.microsoft.com/office/drawing/2014/main" id="{62A785E6-DCBB-E22B-3756-627FD92A21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28D20-4D2A-7D2D-3811-45E47FF0E762}"/>
              </a:ext>
            </a:extLst>
          </p:cNvPr>
          <p:cNvSpPr>
            <a:spLocks noGrp="1"/>
          </p:cNvSpPr>
          <p:nvPr>
            <p:ph type="sldNum" sz="quarter" idx="12"/>
          </p:nvPr>
        </p:nvSpPr>
        <p:spPr/>
        <p:txBody>
          <a:bodyPr/>
          <a:lstStyle/>
          <a:p>
            <a:fld id="{CD69E8CE-7A94-4C5C-BD46-4D220939F311}" type="slidenum">
              <a:rPr lang="en-US" smtClean="0"/>
              <a:t>‹#›</a:t>
            </a:fld>
            <a:endParaRPr lang="en-US"/>
          </a:p>
        </p:txBody>
      </p:sp>
    </p:spTree>
    <p:extLst>
      <p:ext uri="{BB962C8B-B14F-4D97-AF65-F5344CB8AC3E}">
        <p14:creationId xmlns:p14="http://schemas.microsoft.com/office/powerpoint/2010/main" val="170301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993CD-090E-64F6-6CA3-12DA3EB5F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18E5B6-88C2-68AF-696B-B04AA63C94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8F1E3-734C-7753-588B-66A5FC54C4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DDCC1-883E-417F-B283-145FA926621C}" type="datetimeFigureOut">
              <a:rPr lang="en-US" smtClean="0"/>
              <a:t>10/30/2023</a:t>
            </a:fld>
            <a:endParaRPr lang="en-US"/>
          </a:p>
        </p:txBody>
      </p:sp>
      <p:sp>
        <p:nvSpPr>
          <p:cNvPr id="5" name="Footer Placeholder 4">
            <a:extLst>
              <a:ext uri="{FF2B5EF4-FFF2-40B4-BE49-F238E27FC236}">
                <a16:creationId xmlns:a16="http://schemas.microsoft.com/office/drawing/2014/main" id="{6C0DACD7-CA52-DE87-95AC-A5CAED52D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3132A5-9191-A388-97A2-AD4B04893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9E8CE-7A94-4C5C-BD46-4D220939F311}" type="slidenum">
              <a:rPr lang="en-US" smtClean="0"/>
              <a:t>‹#›</a:t>
            </a:fld>
            <a:endParaRPr lang="en-US"/>
          </a:p>
        </p:txBody>
      </p:sp>
    </p:spTree>
    <p:extLst>
      <p:ext uri="{BB962C8B-B14F-4D97-AF65-F5344CB8AC3E}">
        <p14:creationId xmlns:p14="http://schemas.microsoft.com/office/powerpoint/2010/main" val="3594638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jpg"/><Relationship Id="rId4" Type="http://schemas.openxmlformats.org/officeDocument/2006/relationships/hyperlink" Target="mailto:Brent.Sweger@KYT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A2D05-A265-9C0B-E657-389ACEB9BB05}"/>
              </a:ext>
            </a:extLst>
          </p:cNvPr>
          <p:cNvPicPr>
            <a:picLocks noChangeAspect="1"/>
          </p:cNvPicPr>
          <p:nvPr/>
        </p:nvPicPr>
        <p:blipFill rotWithShape="1">
          <a:blip r:embed="rId3">
            <a:extLst>
              <a:ext uri="{28A0092B-C50C-407E-A947-70E740481C1C}">
                <a14:useLocalDpi xmlns:a14="http://schemas.microsoft.com/office/drawing/2010/main"/>
              </a:ext>
            </a:extLst>
          </a:blip>
          <a:srcRect r="2933"/>
          <a:stretch/>
        </p:blipFill>
        <p:spPr>
          <a:xfrm>
            <a:off x="0" y="0"/>
            <a:ext cx="12192000" cy="6857999"/>
          </a:xfrm>
          <a:prstGeom prst="rect">
            <a:avLst/>
          </a:prstGeom>
        </p:spPr>
      </p:pic>
      <p:sp>
        <p:nvSpPr>
          <p:cNvPr id="5" name="Rectangle 4">
            <a:extLst>
              <a:ext uri="{FF2B5EF4-FFF2-40B4-BE49-F238E27FC236}">
                <a16:creationId xmlns:a16="http://schemas.microsoft.com/office/drawing/2014/main" id="{0F1593DE-D2A3-994D-B0CF-7298A8D7B84B}"/>
              </a:ext>
            </a:extLst>
          </p:cNvPr>
          <p:cNvSpPr/>
          <p:nvPr/>
        </p:nvSpPr>
        <p:spPr>
          <a:xfrm>
            <a:off x="0" y="1"/>
            <a:ext cx="12192000" cy="6857999"/>
          </a:xfrm>
          <a:prstGeom prst="rect">
            <a:avLst/>
          </a:prstGeom>
          <a:solidFill>
            <a:srgbClr val="32A6DE">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927A66-1CF4-6FA3-9133-F1A2397DD7E5}"/>
              </a:ext>
            </a:extLst>
          </p:cNvPr>
          <p:cNvSpPr/>
          <p:nvPr/>
        </p:nvSpPr>
        <p:spPr>
          <a:xfrm>
            <a:off x="0" y="496083"/>
            <a:ext cx="7713134" cy="2310206"/>
          </a:xfrm>
          <a:prstGeom prst="rect">
            <a:avLst/>
          </a:prstGeom>
          <a:solidFill>
            <a:srgbClr val="0D2E4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4E18635-BCF4-1517-2689-CE02908FDA78}"/>
              </a:ext>
            </a:extLst>
          </p:cNvPr>
          <p:cNvSpPr txBox="1"/>
          <p:nvPr/>
        </p:nvSpPr>
        <p:spPr>
          <a:xfrm>
            <a:off x="288655" y="2268536"/>
            <a:ext cx="7510289" cy="384721"/>
          </a:xfrm>
          <a:prstGeom prst="rect">
            <a:avLst/>
          </a:prstGeom>
          <a:noFill/>
        </p:spPr>
        <p:txBody>
          <a:bodyPr wrap="square" rtlCol="0">
            <a:spAutoFit/>
          </a:bodyPr>
          <a:lstStyle/>
          <a:p>
            <a:r>
              <a:rPr lang="en-US" sz="1850" dirty="0">
                <a:solidFill>
                  <a:srgbClr val="FFFFFF"/>
                </a:solidFill>
                <a:latin typeface="Acumin Pro ExtraCondensed Smbd" panose="020B0708020202020204" pitchFamily="34" charset="0"/>
              </a:rPr>
              <a:t>KYTC TRANSPORTATION DEVELOPMENT PLANNING ASSISTANCE PROGRAM</a:t>
            </a:r>
            <a:endParaRPr lang="en-US" sz="1850" dirty="0">
              <a:solidFill>
                <a:srgbClr val="FFFFFF"/>
              </a:solidFill>
            </a:endParaRPr>
          </a:p>
        </p:txBody>
      </p:sp>
      <p:sp>
        <p:nvSpPr>
          <p:cNvPr id="9" name="Right Triangle 8">
            <a:extLst>
              <a:ext uri="{FF2B5EF4-FFF2-40B4-BE49-F238E27FC236}">
                <a16:creationId xmlns:a16="http://schemas.microsoft.com/office/drawing/2014/main" id="{6D3EE2F8-405B-B6A7-B44E-3AEEB8D00F9D}"/>
              </a:ext>
            </a:extLst>
          </p:cNvPr>
          <p:cNvSpPr/>
          <p:nvPr/>
        </p:nvSpPr>
        <p:spPr>
          <a:xfrm rot="16200000">
            <a:off x="6606665" y="1272664"/>
            <a:ext cx="5512635" cy="5658035"/>
          </a:xfrm>
          <a:prstGeom prst="rtTriangle">
            <a:avLst/>
          </a:prstGeom>
          <a:solidFill>
            <a:srgbClr val="4DB37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530C1AB-4EB4-3337-73D8-F808A133D310}"/>
              </a:ext>
            </a:extLst>
          </p:cNvPr>
          <p:cNvSpPr/>
          <p:nvPr/>
        </p:nvSpPr>
        <p:spPr>
          <a:xfrm rot="10800000">
            <a:off x="8211845" y="0"/>
            <a:ext cx="3980155" cy="3980155"/>
          </a:xfrm>
          <a:prstGeom prst="rtTriangle">
            <a:avLst/>
          </a:prstGeom>
          <a:solidFill>
            <a:srgbClr val="F8EE2C">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75B662-313E-8BC0-9A87-4DB33E5A88C2}"/>
              </a:ext>
            </a:extLst>
          </p:cNvPr>
          <p:cNvSpPr txBox="1"/>
          <p:nvPr/>
        </p:nvSpPr>
        <p:spPr>
          <a:xfrm>
            <a:off x="214570" y="483597"/>
            <a:ext cx="7578025" cy="1200329"/>
          </a:xfrm>
          <a:prstGeom prst="rect">
            <a:avLst/>
          </a:prstGeom>
          <a:noFill/>
        </p:spPr>
        <p:txBody>
          <a:bodyPr wrap="square" rtlCol="0">
            <a:spAutoFit/>
          </a:bodyPr>
          <a:lstStyle/>
          <a:p>
            <a:r>
              <a:rPr lang="en-US" sz="7200" dirty="0">
                <a:solidFill>
                  <a:srgbClr val="EA826C"/>
                </a:solidFill>
                <a:latin typeface="Acumin Pro ExtraCondensed Smbd" panose="020B0708020202020204" pitchFamily="34" charset="0"/>
              </a:rPr>
              <a:t>CREATING VIBRANT</a:t>
            </a:r>
          </a:p>
        </p:txBody>
      </p:sp>
      <p:sp>
        <p:nvSpPr>
          <p:cNvPr id="15" name="TextBox 14">
            <a:extLst>
              <a:ext uri="{FF2B5EF4-FFF2-40B4-BE49-F238E27FC236}">
                <a16:creationId xmlns:a16="http://schemas.microsoft.com/office/drawing/2014/main" id="{F38FEF96-92A9-C438-57CF-9296B6B57B92}"/>
              </a:ext>
            </a:extLst>
          </p:cNvPr>
          <p:cNvSpPr txBox="1"/>
          <p:nvPr/>
        </p:nvSpPr>
        <p:spPr>
          <a:xfrm>
            <a:off x="214568" y="1174918"/>
            <a:ext cx="6172200" cy="1200329"/>
          </a:xfrm>
          <a:prstGeom prst="rect">
            <a:avLst/>
          </a:prstGeom>
          <a:noFill/>
        </p:spPr>
        <p:txBody>
          <a:bodyPr wrap="square">
            <a:spAutoFit/>
          </a:bodyPr>
          <a:lstStyle/>
          <a:p>
            <a:r>
              <a:rPr kumimoji="0" lang="en-US" sz="7200" b="0" i="0" u="none" strike="noStrike" kern="1200" cap="none" spc="0" normalizeH="0" baseline="0" noProof="0" dirty="0">
                <a:ln>
                  <a:noFill/>
                </a:ln>
                <a:solidFill>
                  <a:srgbClr val="EA826C"/>
                </a:solidFill>
                <a:effectLst/>
                <a:uLnTx/>
                <a:uFillTx/>
                <a:latin typeface="Acumin Pro ExtraCondensed Smbd" panose="020B0708020202020204" pitchFamily="34" charset="0"/>
                <a:ea typeface="+mn-ea"/>
                <a:cs typeface="+mn-cs"/>
              </a:rPr>
              <a:t>COMMUNITIES</a:t>
            </a:r>
            <a:endParaRPr lang="en-US" sz="2400" dirty="0"/>
          </a:p>
        </p:txBody>
      </p:sp>
    </p:spTree>
    <p:extLst>
      <p:ext uri="{BB962C8B-B14F-4D97-AF65-F5344CB8AC3E}">
        <p14:creationId xmlns:p14="http://schemas.microsoft.com/office/powerpoint/2010/main" val="303281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B9F80D7-0A15-4E45-B94F-02C631FDD2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850" r="15405"/>
          <a:stretch/>
        </p:blipFill>
        <p:spPr>
          <a:xfrm>
            <a:off x="6095998" y="0"/>
            <a:ext cx="6096000" cy="6375399"/>
          </a:xfrm>
          <a:prstGeom prst="rect">
            <a:avLst/>
          </a:prstGeom>
        </p:spPr>
      </p:pic>
      <p:pic>
        <p:nvPicPr>
          <p:cNvPr id="12" name="Picture 11">
            <a:extLst>
              <a:ext uri="{FF2B5EF4-FFF2-40B4-BE49-F238E27FC236}">
                <a16:creationId xmlns:a16="http://schemas.microsoft.com/office/drawing/2014/main" id="{62D236F9-14DB-354D-4C04-361B390F9F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753" r="27401"/>
          <a:stretch/>
        </p:blipFill>
        <p:spPr>
          <a:xfrm>
            <a:off x="12839699" y="144478"/>
            <a:ext cx="6095999" cy="6365288"/>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Evaluation Criteria</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857250" y="1295880"/>
            <a:ext cx="5037521" cy="1908215"/>
          </a:xfrm>
          <a:prstGeom prst="rect">
            <a:avLst/>
          </a:prstGeom>
          <a:noFill/>
        </p:spPr>
        <p:txBody>
          <a:bodyPr wrap="square" rtlCol="0">
            <a:spAutoFit/>
          </a:bodyPr>
          <a:lstStyle/>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70% - Ability to meet program outcomes</a:t>
            </a:r>
          </a:p>
          <a:p>
            <a:pPr marL="228600" indent="-228600">
              <a:spcBef>
                <a:spcPts val="600"/>
              </a:spcBef>
              <a:spcAft>
                <a:spcPts val="600"/>
              </a:spcAft>
              <a:buFont typeface="Arial" panose="020B0604020202020204" pitchFamily="34" charset="0"/>
              <a:buChar char="•"/>
            </a:pPr>
            <a:r>
              <a:rPr lang="en-US" sz="2000" b="1" dirty="0">
                <a:latin typeface="Acumin Pro Wide Extra Light" panose="020B0305020202020204" pitchFamily="34" charset="0"/>
              </a:rPr>
              <a:t>10% - Project readiness</a:t>
            </a:r>
          </a:p>
          <a:p>
            <a:pPr marL="285750">
              <a:spcBef>
                <a:spcPts val="600"/>
              </a:spcBef>
              <a:spcAft>
                <a:spcPts val="600"/>
              </a:spcAft>
            </a:pPr>
            <a:r>
              <a:rPr lang="en-US" sz="1400" dirty="0">
                <a:latin typeface="Acumin Pro Wide Extra Light" panose="020B0305020202020204" pitchFamily="34" charset="0"/>
              </a:rPr>
              <a:t>How ready is the site to begin the visioning process for development?</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20% - Community readiness  </a:t>
            </a:r>
          </a:p>
        </p:txBody>
      </p:sp>
    </p:spTree>
    <p:extLst>
      <p:ext uri="{BB962C8B-B14F-4D97-AF65-F5344CB8AC3E}">
        <p14:creationId xmlns:p14="http://schemas.microsoft.com/office/powerpoint/2010/main" val="273186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2528E3-BF7D-DDBB-3C76-6F92C767B9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16459" r="1"/>
          <a:stretch/>
        </p:blipFill>
        <p:spPr>
          <a:xfrm>
            <a:off x="6096000" y="0"/>
            <a:ext cx="6096000" cy="6365288"/>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Evaluation Criteria</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857250" y="1295880"/>
            <a:ext cx="5037521" cy="1908215"/>
          </a:xfrm>
          <a:prstGeom prst="rect">
            <a:avLst/>
          </a:prstGeom>
          <a:noFill/>
        </p:spPr>
        <p:txBody>
          <a:bodyPr wrap="square" rtlCol="0">
            <a:spAutoFit/>
          </a:bodyPr>
          <a:lstStyle/>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70% - Ability to meet program outcomes</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10% - Project readiness</a:t>
            </a:r>
          </a:p>
          <a:p>
            <a:pPr marL="228600" indent="-228600">
              <a:spcBef>
                <a:spcPts val="600"/>
              </a:spcBef>
              <a:spcAft>
                <a:spcPts val="600"/>
              </a:spcAft>
              <a:buFont typeface="Arial" panose="020B0604020202020204" pitchFamily="34" charset="0"/>
              <a:buChar char="•"/>
            </a:pPr>
            <a:r>
              <a:rPr lang="en-US" sz="2000" b="1" dirty="0">
                <a:latin typeface="Acumin Pro Wide Extra Light" panose="020B0305020202020204" pitchFamily="34" charset="0"/>
              </a:rPr>
              <a:t>20% - Community readiness  </a:t>
            </a:r>
          </a:p>
          <a:p>
            <a:pPr marL="28575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cumin Pro Wide Extra Light" panose="020B0305020202020204" pitchFamily="34" charset="0"/>
                <a:ea typeface="+mn-ea"/>
                <a:cs typeface="+mn-cs"/>
              </a:rPr>
              <a:t>How ready is the community to begin the visioning process for development?</a:t>
            </a:r>
          </a:p>
        </p:txBody>
      </p:sp>
    </p:spTree>
    <p:extLst>
      <p:ext uri="{BB962C8B-B14F-4D97-AF65-F5344CB8AC3E}">
        <p14:creationId xmlns:p14="http://schemas.microsoft.com/office/powerpoint/2010/main" val="255781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3DE943-554E-F83B-1282-C235C8429FE9}"/>
              </a:ext>
            </a:extLst>
          </p:cNvPr>
          <p:cNvPicPr>
            <a:picLocks noChangeAspect="1"/>
          </p:cNvPicPr>
          <p:nvPr/>
        </p:nvPicPr>
        <p:blipFill rotWithShape="1">
          <a:blip r:embed="rId2">
            <a:extLst>
              <a:ext uri="{28A0092B-C50C-407E-A947-70E740481C1C}">
                <a14:useLocalDpi xmlns:a14="http://schemas.microsoft.com/office/drawing/2010/main"/>
              </a:ext>
            </a:extLst>
          </a:blip>
          <a:srcRect l="6354" t="129" r="43646" b="3151"/>
          <a:stretch/>
        </p:blipFill>
        <p:spPr>
          <a:xfrm>
            <a:off x="6096000" y="0"/>
            <a:ext cx="6095997" cy="6438530"/>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0" y="470275"/>
            <a:ext cx="5981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Evaluation Criteria</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857250" y="1295880"/>
            <a:ext cx="5037521" cy="4708981"/>
          </a:xfrm>
          <a:prstGeom prst="rect">
            <a:avLst/>
          </a:prstGeom>
          <a:noFill/>
        </p:spPr>
        <p:txBody>
          <a:bodyPr wrap="square" rtlCol="0">
            <a:spAutoFit/>
          </a:bodyPr>
          <a:lstStyle/>
          <a:p>
            <a:pPr algn="l"/>
            <a:r>
              <a:rPr lang="en-US" sz="1800" b="1" i="1" u="none" strike="noStrike" baseline="0" dirty="0">
                <a:latin typeface="Calibri-BoldItalic"/>
              </a:rPr>
              <a:t>Outcome 1:</a:t>
            </a:r>
          </a:p>
          <a:p>
            <a:pPr algn="l"/>
            <a:r>
              <a:rPr lang="en-US" sz="1800" b="1" i="1" u="none" strike="noStrike" baseline="0" dirty="0">
                <a:latin typeface="Calibri-BoldItalic"/>
              </a:rPr>
              <a:t>Does the community intend to create a place that will serve as a unique destination within the community?</a:t>
            </a:r>
          </a:p>
          <a:p>
            <a:pPr algn="l"/>
            <a:endParaRPr lang="en-US" sz="1800" b="1" i="1" u="none" strike="noStrike" baseline="0" dirty="0">
              <a:latin typeface="Calibri-BoldItalic"/>
            </a:endParaRPr>
          </a:p>
          <a:p>
            <a:pPr algn="l"/>
            <a:r>
              <a:rPr lang="en-US" sz="1400" b="0" i="0" u="none" strike="noStrike" baseline="0" dirty="0">
                <a:latin typeface="Calibri" panose="020F0502020204030204" pitchFamily="34" charset="0"/>
              </a:rPr>
              <a:t>Examples of showing this could include a proposal that prioritizes or wants:</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A site layout that focuses on the pedestrian to create a sense of place (not just another “average” development such as a strip mall or subdivision)</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Integrate multiple types of compatible land uses within the site, including residential</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A transition in use, scale, and massing to adjacent parcels and uses that does not create significant land use conflicts</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Quality design of the buildings (form and architecture) and a street design that is not only focused on cars</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A development that incorporates public or semi-public spaces where people can gather and interact</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A development that protects environmental features and community points of interest</a:t>
            </a:r>
          </a:p>
        </p:txBody>
      </p:sp>
      <p:sp>
        <p:nvSpPr>
          <p:cNvPr id="13" name="TextBox 12">
            <a:extLst>
              <a:ext uri="{FF2B5EF4-FFF2-40B4-BE49-F238E27FC236}">
                <a16:creationId xmlns:a16="http://schemas.microsoft.com/office/drawing/2014/main" id="{1704B5CB-C58B-7C06-4AE4-F75FE04E45B6}"/>
              </a:ext>
            </a:extLst>
          </p:cNvPr>
          <p:cNvSpPr txBox="1"/>
          <p:nvPr/>
        </p:nvSpPr>
        <p:spPr>
          <a:xfrm>
            <a:off x="9143999" y="7346398"/>
            <a:ext cx="5910133" cy="369332"/>
          </a:xfrm>
          <a:prstGeom prst="rect">
            <a:avLst/>
          </a:prstGeom>
          <a:noFill/>
        </p:spPr>
        <p:txBody>
          <a:bodyPr wrap="square">
            <a:spAutoFit/>
          </a:bodyPr>
          <a:lstStyle/>
          <a:p>
            <a:pPr>
              <a:spcBef>
                <a:spcPts val="600"/>
              </a:spcBef>
              <a:spcAft>
                <a:spcPts val="600"/>
              </a:spcAft>
            </a:pPr>
            <a:r>
              <a:rPr lang="en-US" sz="1800" dirty="0">
                <a:latin typeface="Acumin Pro Wide Extra Light" panose="020B0305020202020204" pitchFamily="34" charset="0"/>
              </a:rPr>
              <a:t>70% - Ability to meet program outcomes</a:t>
            </a:r>
          </a:p>
        </p:txBody>
      </p:sp>
      <p:sp>
        <p:nvSpPr>
          <p:cNvPr id="15" name="TextBox 14">
            <a:extLst>
              <a:ext uri="{FF2B5EF4-FFF2-40B4-BE49-F238E27FC236}">
                <a16:creationId xmlns:a16="http://schemas.microsoft.com/office/drawing/2014/main" id="{43360F26-5711-E741-F0DF-A77B6E085194}"/>
              </a:ext>
            </a:extLst>
          </p:cNvPr>
          <p:cNvSpPr txBox="1"/>
          <p:nvPr/>
        </p:nvSpPr>
        <p:spPr>
          <a:xfrm>
            <a:off x="774699" y="926547"/>
            <a:ext cx="7527924" cy="369332"/>
          </a:xfrm>
          <a:prstGeom prst="rect">
            <a:avLst/>
          </a:prstGeom>
          <a:noFill/>
        </p:spPr>
        <p:txBody>
          <a:bodyPr wrap="square">
            <a:spAutoFit/>
          </a:bodyPr>
          <a:lstStyle/>
          <a:p>
            <a:r>
              <a:rPr lang="en-US" dirty="0">
                <a:solidFill>
                  <a:srgbClr val="0D2E4F"/>
                </a:solidFill>
                <a:latin typeface="Acumin Pro ExtraCondensed Smbd" panose="020B0708020202020204" pitchFamily="34" charset="0"/>
              </a:rPr>
              <a:t>(70%: Ability to Meet Outcomes)</a:t>
            </a:r>
            <a:endParaRPr lang="en-US" dirty="0"/>
          </a:p>
        </p:txBody>
      </p:sp>
    </p:spTree>
    <p:extLst>
      <p:ext uri="{BB962C8B-B14F-4D97-AF65-F5344CB8AC3E}">
        <p14:creationId xmlns:p14="http://schemas.microsoft.com/office/powerpoint/2010/main" val="154869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179716C-23BB-27FE-8E0E-81E52DC75F41}"/>
              </a:ext>
            </a:extLst>
          </p:cNvPr>
          <p:cNvPicPr>
            <a:picLocks noChangeAspect="1"/>
          </p:cNvPicPr>
          <p:nvPr/>
        </p:nvPicPr>
        <p:blipFill rotWithShape="1">
          <a:blip r:embed="rId2">
            <a:extLst>
              <a:ext uri="{28A0092B-C50C-407E-A947-70E740481C1C}">
                <a14:useLocalDpi xmlns:a14="http://schemas.microsoft.com/office/drawing/2010/main"/>
              </a:ext>
            </a:extLst>
          </a:blip>
          <a:srcRect l="6354" t="129" r="43646" b="3151"/>
          <a:stretch/>
        </p:blipFill>
        <p:spPr>
          <a:xfrm>
            <a:off x="6096000" y="0"/>
            <a:ext cx="6095997" cy="6438530"/>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Evaluation Criteria</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857250" y="1295880"/>
            <a:ext cx="5037521" cy="4278094"/>
          </a:xfrm>
          <a:prstGeom prst="rect">
            <a:avLst/>
          </a:prstGeom>
          <a:noFill/>
        </p:spPr>
        <p:txBody>
          <a:bodyPr wrap="square" rtlCol="0">
            <a:spAutoFit/>
          </a:bodyPr>
          <a:lstStyle/>
          <a:p>
            <a:pPr algn="l"/>
            <a:r>
              <a:rPr lang="en-US" sz="1800" b="1" i="1" u="none" strike="noStrike" baseline="0" dirty="0">
                <a:latin typeface="Calibri-BoldItalic"/>
              </a:rPr>
              <a:t>Outcome 2:</a:t>
            </a:r>
          </a:p>
          <a:p>
            <a:pPr algn="l"/>
            <a:r>
              <a:rPr lang="en-US" sz="1800" b="1" i="1" u="none" strike="noStrike" baseline="0" dirty="0">
                <a:latin typeface="Calibri-BoldItalic"/>
              </a:rPr>
              <a:t>Does the community intend to provide or require better connections to adjacent sites and the larger community?</a:t>
            </a:r>
          </a:p>
          <a:p>
            <a:pPr algn="l"/>
            <a:endParaRPr lang="en-US" sz="1800" b="1" i="1" u="none" strike="noStrike" baseline="0" dirty="0">
              <a:latin typeface="Calibri-BoldItalic"/>
            </a:endParaRPr>
          </a:p>
          <a:p>
            <a:pPr algn="l"/>
            <a:r>
              <a:rPr lang="en-US" sz="1400" b="0" i="0" u="none" strike="noStrike" baseline="0" dirty="0">
                <a:latin typeface="Calibri" panose="020F0502020204030204" pitchFamily="34" charset="0"/>
              </a:rPr>
              <a:t>Examples of showing this could include a proposal that prioritizes or wants:</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Better site access that does not create vehicular congestion or safety issues</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A pedestrian and bicycle network that allows people to walk to different areas safely and easily within the site</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Connections for users of all modes of travel to existing roads, trails, and sidewalks on adjacent sites as well as the larger existing transportation network Equitable access for everyone within the community through a site location that is walkable to other places within the community or connected to some form of public transportation</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Previous interest by private investors for development</a:t>
            </a:r>
          </a:p>
        </p:txBody>
      </p:sp>
      <p:sp>
        <p:nvSpPr>
          <p:cNvPr id="13" name="TextBox 12">
            <a:extLst>
              <a:ext uri="{FF2B5EF4-FFF2-40B4-BE49-F238E27FC236}">
                <a16:creationId xmlns:a16="http://schemas.microsoft.com/office/drawing/2014/main" id="{1704B5CB-C58B-7C06-4AE4-F75FE04E45B6}"/>
              </a:ext>
            </a:extLst>
          </p:cNvPr>
          <p:cNvSpPr txBox="1"/>
          <p:nvPr/>
        </p:nvSpPr>
        <p:spPr>
          <a:xfrm>
            <a:off x="9143999" y="7346398"/>
            <a:ext cx="5910133" cy="369332"/>
          </a:xfrm>
          <a:prstGeom prst="rect">
            <a:avLst/>
          </a:prstGeom>
          <a:noFill/>
        </p:spPr>
        <p:txBody>
          <a:bodyPr wrap="square">
            <a:spAutoFit/>
          </a:bodyPr>
          <a:lstStyle/>
          <a:p>
            <a:pPr>
              <a:spcBef>
                <a:spcPts val="600"/>
              </a:spcBef>
              <a:spcAft>
                <a:spcPts val="600"/>
              </a:spcAft>
            </a:pPr>
            <a:r>
              <a:rPr lang="en-US" sz="1800" dirty="0">
                <a:latin typeface="Acumin Pro Wide Extra Light" panose="020B0305020202020204" pitchFamily="34" charset="0"/>
              </a:rPr>
              <a:t>70% - Ability to meet program outcomes</a:t>
            </a:r>
          </a:p>
        </p:txBody>
      </p:sp>
      <p:sp>
        <p:nvSpPr>
          <p:cNvPr id="11" name="TextBox 10">
            <a:extLst>
              <a:ext uri="{FF2B5EF4-FFF2-40B4-BE49-F238E27FC236}">
                <a16:creationId xmlns:a16="http://schemas.microsoft.com/office/drawing/2014/main" id="{DB4337C1-A0F3-E054-ED63-6B9A66DC6F4A}"/>
              </a:ext>
            </a:extLst>
          </p:cNvPr>
          <p:cNvSpPr txBox="1"/>
          <p:nvPr/>
        </p:nvSpPr>
        <p:spPr>
          <a:xfrm>
            <a:off x="774699" y="926547"/>
            <a:ext cx="7527924" cy="369332"/>
          </a:xfrm>
          <a:prstGeom prst="rect">
            <a:avLst/>
          </a:prstGeom>
          <a:noFill/>
        </p:spPr>
        <p:txBody>
          <a:bodyPr wrap="square">
            <a:spAutoFit/>
          </a:bodyPr>
          <a:lstStyle/>
          <a:p>
            <a:r>
              <a:rPr lang="en-US" dirty="0">
                <a:solidFill>
                  <a:srgbClr val="0D2E4F"/>
                </a:solidFill>
                <a:latin typeface="Acumin Pro ExtraCondensed Smbd" panose="020B0708020202020204" pitchFamily="34" charset="0"/>
              </a:rPr>
              <a:t>(70%: Ability to Meet Outcomes)</a:t>
            </a:r>
            <a:endParaRPr lang="en-US" dirty="0"/>
          </a:p>
        </p:txBody>
      </p:sp>
    </p:spTree>
    <p:extLst>
      <p:ext uri="{BB962C8B-B14F-4D97-AF65-F5344CB8AC3E}">
        <p14:creationId xmlns:p14="http://schemas.microsoft.com/office/powerpoint/2010/main" val="2219440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E007CB-0E2E-2516-78D0-283AD97FAE39}"/>
              </a:ext>
            </a:extLst>
          </p:cNvPr>
          <p:cNvPicPr>
            <a:picLocks noChangeAspect="1"/>
          </p:cNvPicPr>
          <p:nvPr/>
        </p:nvPicPr>
        <p:blipFill rotWithShape="1">
          <a:blip r:embed="rId2">
            <a:extLst>
              <a:ext uri="{28A0092B-C50C-407E-A947-70E740481C1C}">
                <a14:useLocalDpi xmlns:a14="http://schemas.microsoft.com/office/drawing/2010/main"/>
              </a:ext>
            </a:extLst>
          </a:blip>
          <a:srcRect l="6354" t="129" r="43646" b="3151"/>
          <a:stretch/>
        </p:blipFill>
        <p:spPr>
          <a:xfrm>
            <a:off x="6096000" y="0"/>
            <a:ext cx="6095997" cy="6438530"/>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Evaluation Criteria</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857250" y="1295880"/>
            <a:ext cx="5037521" cy="4708981"/>
          </a:xfrm>
          <a:prstGeom prst="rect">
            <a:avLst/>
          </a:prstGeom>
          <a:noFill/>
        </p:spPr>
        <p:txBody>
          <a:bodyPr wrap="square" rtlCol="0">
            <a:spAutoFit/>
          </a:bodyPr>
          <a:lstStyle/>
          <a:p>
            <a:pPr algn="l"/>
            <a:r>
              <a:rPr lang="en-US" sz="1800" b="1" i="1" u="none" strike="noStrike" baseline="0" dirty="0">
                <a:latin typeface="Calibri-BoldItalic"/>
              </a:rPr>
              <a:t>Outcome 3:</a:t>
            </a:r>
          </a:p>
          <a:p>
            <a:pPr algn="l"/>
            <a:r>
              <a:rPr lang="en-US" sz="1800" b="1" i="1" u="none" strike="noStrike" baseline="0" dirty="0">
                <a:latin typeface="Calibri-BoldItalic"/>
              </a:rPr>
              <a:t>Does the community feel development of this site will encourage or bolster economic development activities?</a:t>
            </a:r>
          </a:p>
          <a:p>
            <a:pPr algn="l"/>
            <a:endParaRPr lang="en-US" sz="1800" b="1" i="1" u="none" strike="noStrike" baseline="0" dirty="0">
              <a:latin typeface="Calibri-BoldItalic"/>
            </a:endParaRPr>
          </a:p>
          <a:p>
            <a:pPr algn="l"/>
            <a:r>
              <a:rPr lang="en-US" sz="1400" b="0" i="0" u="none" strike="noStrike" baseline="0" dirty="0">
                <a:latin typeface="Calibri" panose="020F0502020204030204" pitchFamily="34" charset="0"/>
              </a:rPr>
              <a:t>Examples of showing this could include a proposal that demonstrates:</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Leveraging private dollars based on public incentives offered </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Creating momentum for additional sites to develop</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Developing sites that are abandoned, underutilized, or not the best and highest use of the property</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Prioritizing redevelopment of existing sites versus undeveloped land</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Increasing or improving the tax base</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Stabilizing or improving the value of adjacent properties or neighborhoods</a:t>
            </a:r>
          </a:p>
          <a:p>
            <a:pPr marL="171450" indent="-171450" algn="l">
              <a:buFont typeface="Arial" panose="020B0604020202020204" pitchFamily="34" charset="0"/>
              <a:buChar char="•"/>
            </a:pPr>
            <a:r>
              <a:rPr lang="en-US" sz="1400" b="0" i="0" u="none" strike="noStrike" baseline="0" dirty="0">
                <a:latin typeface="Calibri" panose="020F0502020204030204" pitchFamily="34" charset="0"/>
              </a:rPr>
              <a:t>Attracting uses that appear realistic given the local economic market and ability to implement local regulations (such as zoning)</a:t>
            </a:r>
          </a:p>
          <a:p>
            <a:pPr marL="171450" indent="-171450" algn="l">
              <a:buFont typeface="Arial" panose="020B0604020202020204" pitchFamily="34" charset="0"/>
              <a:buChar char="•"/>
            </a:pPr>
            <a:endParaRPr lang="en-US" sz="1400" b="0" i="0" u="none" strike="noStrike" baseline="0" dirty="0">
              <a:latin typeface="Calibri" panose="020F0502020204030204" pitchFamily="34" charset="0"/>
            </a:endParaRPr>
          </a:p>
        </p:txBody>
      </p:sp>
      <p:sp>
        <p:nvSpPr>
          <p:cNvPr id="13" name="TextBox 12">
            <a:extLst>
              <a:ext uri="{FF2B5EF4-FFF2-40B4-BE49-F238E27FC236}">
                <a16:creationId xmlns:a16="http://schemas.microsoft.com/office/drawing/2014/main" id="{1704B5CB-C58B-7C06-4AE4-F75FE04E45B6}"/>
              </a:ext>
            </a:extLst>
          </p:cNvPr>
          <p:cNvSpPr txBox="1"/>
          <p:nvPr/>
        </p:nvSpPr>
        <p:spPr>
          <a:xfrm>
            <a:off x="9143999" y="7346398"/>
            <a:ext cx="5910133" cy="369332"/>
          </a:xfrm>
          <a:prstGeom prst="rect">
            <a:avLst/>
          </a:prstGeom>
          <a:noFill/>
        </p:spPr>
        <p:txBody>
          <a:bodyPr wrap="square">
            <a:spAutoFit/>
          </a:bodyPr>
          <a:lstStyle/>
          <a:p>
            <a:pPr>
              <a:spcBef>
                <a:spcPts val="600"/>
              </a:spcBef>
              <a:spcAft>
                <a:spcPts val="600"/>
              </a:spcAft>
            </a:pPr>
            <a:r>
              <a:rPr lang="en-US" sz="1800" dirty="0">
                <a:latin typeface="Acumin Pro Wide Extra Light" panose="020B0305020202020204" pitchFamily="34" charset="0"/>
              </a:rPr>
              <a:t>70% - Ability to meet program outcomes</a:t>
            </a:r>
          </a:p>
        </p:txBody>
      </p:sp>
      <p:sp>
        <p:nvSpPr>
          <p:cNvPr id="11" name="TextBox 10">
            <a:extLst>
              <a:ext uri="{FF2B5EF4-FFF2-40B4-BE49-F238E27FC236}">
                <a16:creationId xmlns:a16="http://schemas.microsoft.com/office/drawing/2014/main" id="{39F3FF6F-8985-7621-9357-5BF9C11E8805}"/>
              </a:ext>
            </a:extLst>
          </p:cNvPr>
          <p:cNvSpPr txBox="1"/>
          <p:nvPr/>
        </p:nvSpPr>
        <p:spPr>
          <a:xfrm>
            <a:off x="774699" y="926547"/>
            <a:ext cx="7527924" cy="369332"/>
          </a:xfrm>
          <a:prstGeom prst="rect">
            <a:avLst/>
          </a:prstGeom>
          <a:noFill/>
        </p:spPr>
        <p:txBody>
          <a:bodyPr wrap="square">
            <a:spAutoFit/>
          </a:bodyPr>
          <a:lstStyle/>
          <a:p>
            <a:r>
              <a:rPr lang="en-US" dirty="0">
                <a:solidFill>
                  <a:srgbClr val="0D2E4F"/>
                </a:solidFill>
                <a:latin typeface="Acumin Pro ExtraCondensed Smbd" panose="020B0708020202020204" pitchFamily="34" charset="0"/>
              </a:rPr>
              <a:t>(70%: Ability to Meet Outcomes)</a:t>
            </a:r>
            <a:endParaRPr lang="en-US" dirty="0"/>
          </a:p>
        </p:txBody>
      </p:sp>
    </p:spTree>
    <p:extLst>
      <p:ext uri="{BB962C8B-B14F-4D97-AF65-F5344CB8AC3E}">
        <p14:creationId xmlns:p14="http://schemas.microsoft.com/office/powerpoint/2010/main" val="302303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96AA86-9929-996F-75E2-409BA3576F82}"/>
              </a:ext>
            </a:extLst>
          </p:cNvPr>
          <p:cNvPicPr>
            <a:picLocks noChangeAspect="1"/>
          </p:cNvPicPr>
          <p:nvPr/>
        </p:nvPicPr>
        <p:blipFill rotWithShape="1">
          <a:blip r:embed="rId2">
            <a:extLst>
              <a:ext uri="{28A0092B-C50C-407E-A947-70E740481C1C}">
                <a14:useLocalDpi xmlns:a14="http://schemas.microsoft.com/office/drawing/2010/main"/>
              </a:ext>
            </a:extLst>
          </a:blip>
          <a:srcRect l="6354" t="129" r="43646" b="3151"/>
          <a:stretch/>
        </p:blipFill>
        <p:spPr>
          <a:xfrm>
            <a:off x="6096000" y="0"/>
            <a:ext cx="6095997" cy="6438530"/>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Evaluation Criteria</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857250" y="1295880"/>
            <a:ext cx="5037521" cy="3939540"/>
          </a:xfrm>
          <a:prstGeom prst="rect">
            <a:avLst/>
          </a:prstGeom>
          <a:noFill/>
        </p:spPr>
        <p:txBody>
          <a:bodyPr wrap="square" rtlCol="0">
            <a:spAutoFit/>
          </a:bodyPr>
          <a:lstStyle/>
          <a:p>
            <a:pPr algn="l"/>
            <a:r>
              <a:rPr lang="en-US" sz="1800" b="1" i="1" u="none" strike="noStrike" baseline="0" dirty="0">
                <a:latin typeface="Calibri-BoldItalic"/>
              </a:rPr>
              <a:t>How ready is the site to begin the visioning process for development?</a:t>
            </a:r>
          </a:p>
          <a:p>
            <a:pPr algn="l"/>
            <a:endParaRPr lang="en-US" sz="1800" b="1" i="1" u="none" strike="noStrike" baseline="0" dirty="0">
              <a:latin typeface="Calibri-BoldItalic"/>
            </a:endParaRPr>
          </a:p>
          <a:p>
            <a:r>
              <a:rPr lang="en-US" sz="1400" dirty="0">
                <a:latin typeface="Calibri" panose="020F0502020204030204" pitchFamily="34" charset="0"/>
              </a:rPr>
              <a:t>Examples of showing this could include a proposal that demonstrates:</a:t>
            </a:r>
          </a:p>
          <a:p>
            <a:pPr marL="171450" indent="-171450">
              <a:buFont typeface="Arial" panose="020B0604020202020204" pitchFamily="34" charset="0"/>
              <a:buChar char="•"/>
            </a:pPr>
            <a:r>
              <a:rPr lang="en-US" sz="1400" dirty="0">
                <a:latin typeface="Calibri" panose="020F0502020204030204" pitchFamily="34" charset="0"/>
              </a:rPr>
              <a:t>Willingness that property owners within the study area are open to development occurring</a:t>
            </a:r>
          </a:p>
          <a:p>
            <a:pPr marL="171450" indent="-171450">
              <a:buFont typeface="Arial" panose="020B0604020202020204" pitchFamily="34" charset="0"/>
              <a:buChar char="•"/>
            </a:pPr>
            <a:r>
              <a:rPr lang="en-US" sz="1400" dirty="0">
                <a:latin typeface="Calibri" panose="020F0502020204030204" pitchFamily="34" charset="0"/>
              </a:rPr>
              <a:t>Previous interest by private investors for development</a:t>
            </a:r>
          </a:p>
          <a:p>
            <a:pPr marL="171450" indent="-171450">
              <a:buFont typeface="Arial" panose="020B0604020202020204" pitchFamily="34" charset="0"/>
              <a:buChar char="•"/>
            </a:pPr>
            <a:r>
              <a:rPr lang="en-US" sz="1400" dirty="0">
                <a:latin typeface="Calibri" panose="020F0502020204030204" pitchFamily="34" charset="0"/>
              </a:rPr>
              <a:t>Existing regulations (such as zoning) that are in place or could reasonably be adopted that would be needed for development to occur</a:t>
            </a:r>
          </a:p>
          <a:p>
            <a:pPr marL="171450" indent="-171450">
              <a:buFont typeface="Arial" panose="020B0604020202020204" pitchFamily="34" charset="0"/>
              <a:buChar char="•"/>
            </a:pPr>
            <a:r>
              <a:rPr lang="en-US" sz="1400" dirty="0">
                <a:latin typeface="Calibri" panose="020F0502020204030204" pitchFamily="34" charset="0"/>
              </a:rPr>
              <a:t>Site size could be reasonably developed based on the size of the community</a:t>
            </a:r>
          </a:p>
          <a:p>
            <a:pPr marL="171450" indent="-171450">
              <a:buFont typeface="Arial" panose="020B0604020202020204" pitchFamily="34" charset="0"/>
              <a:buChar char="•"/>
            </a:pPr>
            <a:r>
              <a:rPr lang="en-US" sz="1400" dirty="0">
                <a:latin typeface="Calibri" panose="020F0502020204030204" pitchFamily="34" charset="0"/>
              </a:rPr>
              <a:t>Existing site features (such as slope) support development potential</a:t>
            </a:r>
          </a:p>
          <a:p>
            <a:pPr marL="171450" indent="-171450">
              <a:buFont typeface="Arial" panose="020B0604020202020204" pitchFamily="34" charset="0"/>
              <a:buChar char="•"/>
            </a:pPr>
            <a:r>
              <a:rPr lang="en-US" sz="1400" dirty="0">
                <a:latin typeface="Calibri" panose="020F0502020204030204" pitchFamily="34" charset="0"/>
              </a:rPr>
              <a:t>Existing utility connections and capacities support Development</a:t>
            </a:r>
          </a:p>
          <a:p>
            <a:pPr algn="l"/>
            <a:endParaRPr lang="en-US" sz="1400" b="0" i="0" u="none" strike="noStrike" baseline="0" dirty="0">
              <a:latin typeface="Calibri" panose="020F0502020204030204" pitchFamily="34" charset="0"/>
            </a:endParaRPr>
          </a:p>
        </p:txBody>
      </p:sp>
      <p:sp>
        <p:nvSpPr>
          <p:cNvPr id="13" name="TextBox 12">
            <a:extLst>
              <a:ext uri="{FF2B5EF4-FFF2-40B4-BE49-F238E27FC236}">
                <a16:creationId xmlns:a16="http://schemas.microsoft.com/office/drawing/2014/main" id="{1704B5CB-C58B-7C06-4AE4-F75FE04E45B6}"/>
              </a:ext>
            </a:extLst>
          </p:cNvPr>
          <p:cNvSpPr txBox="1"/>
          <p:nvPr/>
        </p:nvSpPr>
        <p:spPr>
          <a:xfrm>
            <a:off x="9143999" y="7346398"/>
            <a:ext cx="5910133" cy="369332"/>
          </a:xfrm>
          <a:prstGeom prst="rect">
            <a:avLst/>
          </a:prstGeom>
          <a:noFill/>
        </p:spPr>
        <p:txBody>
          <a:bodyPr wrap="square">
            <a:spAutoFit/>
          </a:bodyPr>
          <a:lstStyle/>
          <a:p>
            <a:pPr>
              <a:spcBef>
                <a:spcPts val="600"/>
              </a:spcBef>
              <a:spcAft>
                <a:spcPts val="600"/>
              </a:spcAft>
            </a:pPr>
            <a:r>
              <a:rPr lang="en-US" sz="1800" dirty="0">
                <a:latin typeface="Acumin Pro Wide Extra Light" panose="020B0305020202020204" pitchFamily="34" charset="0"/>
              </a:rPr>
              <a:t>70% - Ability to meet program outcomes</a:t>
            </a:r>
          </a:p>
        </p:txBody>
      </p:sp>
      <p:sp>
        <p:nvSpPr>
          <p:cNvPr id="11" name="TextBox 10">
            <a:extLst>
              <a:ext uri="{FF2B5EF4-FFF2-40B4-BE49-F238E27FC236}">
                <a16:creationId xmlns:a16="http://schemas.microsoft.com/office/drawing/2014/main" id="{39F3FF6F-8985-7621-9357-5BF9C11E8805}"/>
              </a:ext>
            </a:extLst>
          </p:cNvPr>
          <p:cNvSpPr txBox="1"/>
          <p:nvPr/>
        </p:nvSpPr>
        <p:spPr>
          <a:xfrm>
            <a:off x="774699" y="926547"/>
            <a:ext cx="7527924" cy="369332"/>
          </a:xfrm>
          <a:prstGeom prst="rect">
            <a:avLst/>
          </a:prstGeom>
          <a:noFill/>
        </p:spPr>
        <p:txBody>
          <a:bodyPr wrap="square">
            <a:spAutoFit/>
          </a:bodyPr>
          <a:lstStyle/>
          <a:p>
            <a:r>
              <a:rPr lang="en-US" dirty="0">
                <a:solidFill>
                  <a:srgbClr val="0D2E4F"/>
                </a:solidFill>
                <a:latin typeface="Acumin Pro ExtraCondensed Smbd" panose="020B0708020202020204" pitchFamily="34" charset="0"/>
              </a:rPr>
              <a:t>(10%: Project Readiness)</a:t>
            </a:r>
            <a:endParaRPr lang="en-US" dirty="0"/>
          </a:p>
        </p:txBody>
      </p:sp>
    </p:spTree>
    <p:extLst>
      <p:ext uri="{BB962C8B-B14F-4D97-AF65-F5344CB8AC3E}">
        <p14:creationId xmlns:p14="http://schemas.microsoft.com/office/powerpoint/2010/main" val="198441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B974C6-A028-B5D2-051A-34882CC5FB04}"/>
              </a:ext>
            </a:extLst>
          </p:cNvPr>
          <p:cNvPicPr>
            <a:picLocks noChangeAspect="1"/>
          </p:cNvPicPr>
          <p:nvPr/>
        </p:nvPicPr>
        <p:blipFill rotWithShape="1">
          <a:blip r:embed="rId2">
            <a:extLst>
              <a:ext uri="{28A0092B-C50C-407E-A947-70E740481C1C}">
                <a14:useLocalDpi xmlns:a14="http://schemas.microsoft.com/office/drawing/2010/main"/>
              </a:ext>
            </a:extLst>
          </a:blip>
          <a:srcRect l="6354" t="129" r="43646" b="3151"/>
          <a:stretch/>
        </p:blipFill>
        <p:spPr>
          <a:xfrm>
            <a:off x="6096000" y="0"/>
            <a:ext cx="6095997" cy="6438530"/>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Evaluation Criteria</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857250" y="1295880"/>
            <a:ext cx="5037521" cy="4154984"/>
          </a:xfrm>
          <a:prstGeom prst="rect">
            <a:avLst/>
          </a:prstGeom>
          <a:noFill/>
        </p:spPr>
        <p:txBody>
          <a:bodyPr wrap="square" rtlCol="0">
            <a:spAutoFit/>
          </a:bodyPr>
          <a:lstStyle/>
          <a:p>
            <a:pPr algn="l"/>
            <a:r>
              <a:rPr lang="en-US" sz="1800" b="1" i="1" u="none" strike="noStrike" baseline="0" dirty="0">
                <a:latin typeface="Calibri-BoldItalic"/>
              </a:rPr>
              <a:t>How ready is the community to begin the visioning process for development?</a:t>
            </a:r>
          </a:p>
          <a:p>
            <a:pPr algn="l"/>
            <a:endParaRPr lang="en-US" sz="1800" b="1" i="1" u="none" strike="noStrike" baseline="0" dirty="0">
              <a:latin typeface="Calibri-BoldItalic"/>
            </a:endParaRPr>
          </a:p>
          <a:p>
            <a:r>
              <a:rPr lang="en-US" sz="1400" dirty="0">
                <a:latin typeface="Calibri" panose="020F0502020204030204" pitchFamily="34" charset="0"/>
              </a:rPr>
              <a:t>Examples of showing this could include a proposal that demonstrates:</a:t>
            </a:r>
          </a:p>
          <a:p>
            <a:pPr marL="171450" indent="-171450">
              <a:buFont typeface="Arial" panose="020B0604020202020204" pitchFamily="34" charset="0"/>
              <a:buChar char="•"/>
            </a:pPr>
            <a:r>
              <a:rPr lang="en-US" sz="1400" dirty="0">
                <a:latin typeface="Calibri" panose="020F0502020204030204" pitchFamily="34" charset="0"/>
              </a:rPr>
              <a:t>The ability of local officials to play an active role in implementation, such as the ability to evaluate redevelopment incentives, adopt local regulations, actively market the site, coordinate necessary utilities, etc.</a:t>
            </a:r>
          </a:p>
          <a:p>
            <a:pPr marL="171450" indent="-171450">
              <a:buFont typeface="Arial" panose="020B0604020202020204" pitchFamily="34" charset="0"/>
              <a:buChar char="•"/>
            </a:pPr>
            <a:r>
              <a:rPr lang="en-US" sz="1400" dirty="0">
                <a:latin typeface="Calibri" panose="020F0502020204030204" pitchFamily="34" charset="0"/>
              </a:rPr>
              <a:t>Previous planning efforts that discussed this site or area</a:t>
            </a:r>
          </a:p>
          <a:p>
            <a:pPr marL="171450" indent="-171450">
              <a:buFont typeface="Arial" panose="020B0604020202020204" pitchFamily="34" charset="0"/>
              <a:buChar char="•"/>
            </a:pPr>
            <a:r>
              <a:rPr lang="en-US" sz="1400" dirty="0">
                <a:latin typeface="Calibri" panose="020F0502020204030204" pitchFamily="34" charset="0"/>
              </a:rPr>
              <a:t>Public support for the project or openness for development to occur</a:t>
            </a:r>
          </a:p>
          <a:p>
            <a:pPr marL="171450" indent="-171450">
              <a:buFont typeface="Arial" panose="020B0604020202020204" pitchFamily="34" charset="0"/>
              <a:buChar char="•"/>
            </a:pPr>
            <a:r>
              <a:rPr lang="en-US" sz="1400" dirty="0">
                <a:latin typeface="Calibri" panose="020F0502020204030204" pitchFamily="34" charset="0"/>
              </a:rPr>
              <a:t>Relationship to any other local, regional, or state initiatives or projects that this would support</a:t>
            </a:r>
          </a:p>
          <a:p>
            <a:pPr marL="171450" indent="-171450">
              <a:buFont typeface="Arial" panose="020B0604020202020204" pitchFamily="34" charset="0"/>
              <a:buChar char="•"/>
            </a:pPr>
            <a:r>
              <a:rPr lang="en-US" sz="1400" dirty="0">
                <a:latin typeface="Calibri" panose="020F0502020204030204" pitchFamily="34" charset="0"/>
              </a:rPr>
              <a:t>LPA plan to engage the public, partners, and property owners throughout the planning process</a:t>
            </a:r>
          </a:p>
          <a:p>
            <a:pPr marL="171450" indent="-171450">
              <a:buFont typeface="Arial" panose="020B0604020202020204" pitchFamily="34" charset="0"/>
              <a:buChar char="•"/>
            </a:pPr>
            <a:r>
              <a:rPr lang="en-US" sz="1400" dirty="0">
                <a:latin typeface="Calibri" panose="020F0502020204030204" pitchFamily="34" charset="0"/>
              </a:rPr>
              <a:t>A plan for engagement of the public, local officials, and stakeholders during the planning phase and implementation</a:t>
            </a:r>
            <a:endParaRPr lang="en-US" sz="1400" b="0" i="0" u="none" strike="noStrike" baseline="0" dirty="0">
              <a:latin typeface="Calibri" panose="020F0502020204030204" pitchFamily="34" charset="0"/>
            </a:endParaRPr>
          </a:p>
        </p:txBody>
      </p:sp>
      <p:sp>
        <p:nvSpPr>
          <p:cNvPr id="13" name="TextBox 12">
            <a:extLst>
              <a:ext uri="{FF2B5EF4-FFF2-40B4-BE49-F238E27FC236}">
                <a16:creationId xmlns:a16="http://schemas.microsoft.com/office/drawing/2014/main" id="{1704B5CB-C58B-7C06-4AE4-F75FE04E45B6}"/>
              </a:ext>
            </a:extLst>
          </p:cNvPr>
          <p:cNvSpPr txBox="1"/>
          <p:nvPr/>
        </p:nvSpPr>
        <p:spPr>
          <a:xfrm>
            <a:off x="9143999" y="7346398"/>
            <a:ext cx="5910133" cy="369332"/>
          </a:xfrm>
          <a:prstGeom prst="rect">
            <a:avLst/>
          </a:prstGeom>
          <a:noFill/>
        </p:spPr>
        <p:txBody>
          <a:bodyPr wrap="square">
            <a:spAutoFit/>
          </a:bodyPr>
          <a:lstStyle/>
          <a:p>
            <a:pPr>
              <a:spcBef>
                <a:spcPts val="600"/>
              </a:spcBef>
              <a:spcAft>
                <a:spcPts val="600"/>
              </a:spcAft>
            </a:pPr>
            <a:r>
              <a:rPr lang="en-US" sz="1800" dirty="0">
                <a:latin typeface="Acumin Pro Wide Extra Light" panose="020B0305020202020204" pitchFamily="34" charset="0"/>
              </a:rPr>
              <a:t>70% - Ability to meet program outcomes</a:t>
            </a:r>
          </a:p>
        </p:txBody>
      </p:sp>
      <p:sp>
        <p:nvSpPr>
          <p:cNvPr id="11" name="TextBox 10">
            <a:extLst>
              <a:ext uri="{FF2B5EF4-FFF2-40B4-BE49-F238E27FC236}">
                <a16:creationId xmlns:a16="http://schemas.microsoft.com/office/drawing/2014/main" id="{39F3FF6F-8985-7621-9357-5BF9C11E8805}"/>
              </a:ext>
            </a:extLst>
          </p:cNvPr>
          <p:cNvSpPr txBox="1"/>
          <p:nvPr/>
        </p:nvSpPr>
        <p:spPr>
          <a:xfrm>
            <a:off x="774699" y="926547"/>
            <a:ext cx="7527924" cy="369332"/>
          </a:xfrm>
          <a:prstGeom prst="rect">
            <a:avLst/>
          </a:prstGeom>
          <a:noFill/>
        </p:spPr>
        <p:txBody>
          <a:bodyPr wrap="square">
            <a:spAutoFit/>
          </a:bodyPr>
          <a:lstStyle/>
          <a:p>
            <a:r>
              <a:rPr lang="en-US" dirty="0">
                <a:solidFill>
                  <a:srgbClr val="0D2E4F"/>
                </a:solidFill>
                <a:latin typeface="Acumin Pro ExtraCondensed Smbd" panose="020B0708020202020204" pitchFamily="34" charset="0"/>
              </a:rPr>
              <a:t>(20%: Community Readiness)</a:t>
            </a:r>
            <a:endParaRPr lang="en-US" dirty="0"/>
          </a:p>
        </p:txBody>
      </p:sp>
    </p:spTree>
    <p:extLst>
      <p:ext uri="{BB962C8B-B14F-4D97-AF65-F5344CB8AC3E}">
        <p14:creationId xmlns:p14="http://schemas.microsoft.com/office/powerpoint/2010/main" val="150187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E32745-391F-D001-AD37-DDF950134A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147" r="12088"/>
          <a:stretch/>
        </p:blipFill>
        <p:spPr>
          <a:xfrm>
            <a:off x="13081000" y="282977"/>
            <a:ext cx="6095998" cy="6365288"/>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How Do I Apply? </a:t>
            </a:r>
            <a:endParaRPr lang="en-US" sz="3600" dirty="0">
              <a:latin typeface="Acumin Pro ExtraCondensed Smbd" panose="020B0708020202020204" pitchFamily="34" charset="0"/>
            </a:endParaRPr>
          </a:p>
        </p:txBody>
      </p:sp>
      <p:sp>
        <p:nvSpPr>
          <p:cNvPr id="11" name="TextBox 10">
            <a:extLst>
              <a:ext uri="{FF2B5EF4-FFF2-40B4-BE49-F238E27FC236}">
                <a16:creationId xmlns:a16="http://schemas.microsoft.com/office/drawing/2014/main" id="{8250C804-2868-6906-0B86-E0DE13247D31}"/>
              </a:ext>
            </a:extLst>
          </p:cNvPr>
          <p:cNvSpPr txBox="1"/>
          <p:nvPr/>
        </p:nvSpPr>
        <p:spPr>
          <a:xfrm>
            <a:off x="216146" y="2019426"/>
            <a:ext cx="5778253" cy="2246769"/>
          </a:xfrm>
          <a:prstGeom prst="rect">
            <a:avLst/>
          </a:prstGeom>
          <a:noFill/>
        </p:spPr>
        <p:txBody>
          <a:bodyPr wrap="square" rtlCol="0">
            <a:spAutoFit/>
          </a:bodyPr>
          <a:lstStyle/>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Project website:  </a:t>
            </a:r>
          </a:p>
          <a:p>
            <a:pPr marL="685800" lvl="1"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Online application</a:t>
            </a:r>
          </a:p>
          <a:p>
            <a:pPr marL="685800" lvl="1"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FAQ and Project Overview </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Applications due December 11</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Questions:    </a:t>
            </a:r>
            <a:r>
              <a:rPr lang="en-US" sz="1600" dirty="0">
                <a:latin typeface="Acumin Pro Wide Extra Light" panose="020B0305020202020204" pitchFamily="34" charset="0"/>
                <a:hlinkClick r:id="rId4"/>
              </a:rPr>
              <a:t>Brent.Sweger@KYTC.gov</a:t>
            </a:r>
            <a:r>
              <a:rPr lang="en-US" sz="1600" dirty="0">
                <a:latin typeface="Acumin Pro Wide Extra Light" panose="020B0305020202020204" pitchFamily="34" charset="0"/>
              </a:rPr>
              <a:t> </a:t>
            </a:r>
            <a:endParaRPr lang="en-US" sz="2000" dirty="0">
              <a:latin typeface="Acumin Pro Wide Extra Light" panose="020B0305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50AAD9D-72F7-8762-3503-053CAA03D413}"/>
              </a:ext>
            </a:extLst>
          </p:cNvPr>
          <p:cNvPicPr>
            <a:picLocks noChangeAspect="1"/>
          </p:cNvPicPr>
          <p:nvPr/>
        </p:nvPicPr>
        <p:blipFill rotWithShape="1">
          <a:blip r:embed="rId5">
            <a:extLst>
              <a:ext uri="{28A0092B-C50C-407E-A947-70E740481C1C}">
                <a14:useLocalDpi xmlns:a14="http://schemas.microsoft.com/office/drawing/2010/main"/>
              </a:ext>
            </a:extLst>
          </a:blip>
          <a:srcRect l="6354" t="129" r="43646" b="3151"/>
          <a:stretch/>
        </p:blipFill>
        <p:spPr>
          <a:xfrm>
            <a:off x="6096000" y="1"/>
            <a:ext cx="6095997" cy="6438530"/>
          </a:xfrm>
          <a:prstGeom prst="rect">
            <a:avLst/>
          </a:prstGeom>
        </p:spPr>
      </p:pic>
      <p:pic>
        <p:nvPicPr>
          <p:cNvPr id="13" name="Picture 12" descr="Qr code&#10;&#10;Description automatically generated">
            <a:extLst>
              <a:ext uri="{FF2B5EF4-FFF2-40B4-BE49-F238E27FC236}">
                <a16:creationId xmlns:a16="http://schemas.microsoft.com/office/drawing/2014/main" id="{F4F50643-3396-C073-A60A-0671162108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047" y="1395521"/>
            <a:ext cx="2070100" cy="2070100"/>
          </a:xfrm>
          <a:prstGeom prst="rect">
            <a:avLst/>
          </a:prstGeom>
        </p:spPr>
      </p:pic>
    </p:spTree>
    <p:extLst>
      <p:ext uri="{BB962C8B-B14F-4D97-AF65-F5344CB8AC3E}">
        <p14:creationId xmlns:p14="http://schemas.microsoft.com/office/powerpoint/2010/main" val="297068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9FA01F-5078-2E55-C840-D38F40635E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468" t="12031" r="9167" b="9655"/>
          <a:stretch/>
        </p:blipFill>
        <p:spPr>
          <a:xfrm>
            <a:off x="6051551" y="0"/>
            <a:ext cx="6140448" cy="6365289"/>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What is this Program?</a:t>
            </a:r>
            <a:endParaRPr lang="en-US" sz="3600" dirty="0">
              <a:latin typeface="Acumin Pro ExtraCondensed Smbd" panose="020B0708020202020204" pitchFamily="34" charset="0"/>
            </a:endParaRPr>
          </a:p>
        </p:txBody>
      </p:sp>
      <p:sp>
        <p:nvSpPr>
          <p:cNvPr id="11" name="TextBox 10">
            <a:extLst>
              <a:ext uri="{FF2B5EF4-FFF2-40B4-BE49-F238E27FC236}">
                <a16:creationId xmlns:a16="http://schemas.microsoft.com/office/drawing/2014/main" id="{8250C804-2868-6906-0B86-E0DE13247D31}"/>
              </a:ext>
            </a:extLst>
          </p:cNvPr>
          <p:cNvSpPr txBox="1"/>
          <p:nvPr/>
        </p:nvSpPr>
        <p:spPr>
          <a:xfrm>
            <a:off x="857250" y="1295880"/>
            <a:ext cx="5037521" cy="4247317"/>
          </a:xfrm>
          <a:prstGeom prst="rect">
            <a:avLst/>
          </a:prstGeom>
          <a:noFill/>
        </p:spPr>
        <p:txBody>
          <a:bodyPr wrap="square" rtlCol="0">
            <a:spAutoFit/>
          </a:bodyPr>
          <a:lstStyle/>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Aims to help communities proactively plan for land use, transportation, and future development options for a targeted small area.</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The goal is to create a transformative and unique destination for the community! </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Communities will create a plan that will outline the vision, conceptual development plan, and actionable next steps. </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Local officials, staff, developers, and the public will work directly with KYTC’s team of consultants to create this plan. </a:t>
            </a:r>
            <a:endParaRPr lang="en-US" sz="1600" dirty="0">
              <a:latin typeface="Acumin Pro Wide Extra Light" panose="020B0305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83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868C9B1-FE92-C280-885D-2CD3EE8E28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80" r="584" b="323"/>
          <a:stretch/>
        </p:blipFill>
        <p:spPr>
          <a:xfrm>
            <a:off x="6096000" y="0"/>
            <a:ext cx="6147046" cy="6365288"/>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Program Goals</a:t>
            </a:r>
            <a:endParaRPr lang="en-US" sz="3600" dirty="0">
              <a:latin typeface="Acumin Pro ExtraCondensed Smbd" panose="020B0708020202020204" pitchFamily="34" charset="0"/>
            </a:endParaRPr>
          </a:p>
        </p:txBody>
      </p:sp>
      <p:sp>
        <p:nvSpPr>
          <p:cNvPr id="11" name="TextBox 10">
            <a:extLst>
              <a:ext uri="{FF2B5EF4-FFF2-40B4-BE49-F238E27FC236}">
                <a16:creationId xmlns:a16="http://schemas.microsoft.com/office/drawing/2014/main" id="{8250C804-2868-6906-0B86-E0DE13247D31}"/>
              </a:ext>
            </a:extLst>
          </p:cNvPr>
          <p:cNvSpPr txBox="1"/>
          <p:nvPr/>
        </p:nvSpPr>
        <p:spPr>
          <a:xfrm>
            <a:off x="857250" y="1295880"/>
            <a:ext cx="5037521" cy="1631216"/>
          </a:xfrm>
          <a:prstGeom prst="rect">
            <a:avLst/>
          </a:prstGeom>
          <a:noFill/>
        </p:spPr>
        <p:txBody>
          <a:bodyPr wrap="square" rtlCol="0">
            <a:spAutoFit/>
          </a:bodyPr>
          <a:lstStyle/>
          <a:p>
            <a:pPr>
              <a:spcBef>
                <a:spcPts val="600"/>
              </a:spcBef>
              <a:spcAft>
                <a:spcPts val="600"/>
              </a:spcAft>
            </a:pPr>
            <a:r>
              <a:rPr lang="en-US" sz="2000" dirty="0">
                <a:latin typeface="Acumin Pro Wide Extra Light" panose="020B0305020202020204" pitchFamily="34" charset="0"/>
              </a:rPr>
              <a:t>This program is intended to leverage and coordinate transportation with land use and economic development initiatives in a way that builds better and more vibrant communities.</a:t>
            </a: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74FEC80-8512-148F-343F-4429D3A7DC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457" t="47738" r="11296" b="13443"/>
          <a:stretch/>
        </p:blipFill>
        <p:spPr>
          <a:xfrm>
            <a:off x="717549" y="3029175"/>
            <a:ext cx="5037521" cy="3234259"/>
          </a:xfrm>
          <a:prstGeom prst="rect">
            <a:avLst/>
          </a:prstGeom>
        </p:spPr>
      </p:pic>
      <p:pic>
        <p:nvPicPr>
          <p:cNvPr id="10" name="Picture 9">
            <a:extLst>
              <a:ext uri="{FF2B5EF4-FFF2-40B4-BE49-F238E27FC236}">
                <a16:creationId xmlns:a16="http://schemas.microsoft.com/office/drawing/2014/main" id="{3E931E52-EBCA-554D-B6AD-874A4D53F1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5962" t="1110" r="512" b="347"/>
          <a:stretch/>
        </p:blipFill>
        <p:spPr>
          <a:xfrm>
            <a:off x="12715616" y="1"/>
            <a:ext cx="6147046" cy="6365287"/>
          </a:xfrm>
          <a:prstGeom prst="rect">
            <a:avLst/>
          </a:prstGeom>
        </p:spPr>
      </p:pic>
    </p:spTree>
    <p:extLst>
      <p:ext uri="{BB962C8B-B14F-4D97-AF65-F5344CB8AC3E}">
        <p14:creationId xmlns:p14="http://schemas.microsoft.com/office/powerpoint/2010/main" val="95885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311B9D-EEEA-5770-BF8E-DD74992B3D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64" r="35914"/>
          <a:stretch/>
        </p:blipFill>
        <p:spPr>
          <a:xfrm>
            <a:off x="13296899" y="4667250"/>
            <a:ext cx="6095999" cy="6387725"/>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Best practices</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774701" y="1218460"/>
            <a:ext cx="5219699"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Mixture of land uses</a:t>
            </a:r>
          </a:p>
          <a:p>
            <a:pPr marL="342900" indent="-342900">
              <a:buFont typeface="Arial" panose="020B0604020202020204" pitchFamily="34" charset="0"/>
              <a:buChar char="•"/>
            </a:pPr>
            <a:r>
              <a:rPr lang="en-US" sz="2400" dirty="0"/>
              <a:t>Compact building design</a:t>
            </a:r>
          </a:p>
          <a:p>
            <a:pPr marL="342900" indent="-342900">
              <a:buFont typeface="Arial" panose="020B0604020202020204" pitchFamily="34" charset="0"/>
              <a:buChar char="•"/>
            </a:pPr>
            <a:r>
              <a:rPr lang="en-US" sz="2400" dirty="0"/>
              <a:t>Range of housing choices</a:t>
            </a:r>
          </a:p>
          <a:p>
            <a:pPr marL="342900" indent="-342900">
              <a:buFont typeface="Arial" panose="020B0604020202020204" pitchFamily="34" charset="0"/>
              <a:buChar char="•"/>
            </a:pPr>
            <a:r>
              <a:rPr lang="en-US" sz="2400" dirty="0"/>
              <a:t>Walkable neighborhoods and places</a:t>
            </a:r>
          </a:p>
          <a:p>
            <a:pPr marL="342900" indent="-342900">
              <a:buFont typeface="Arial" panose="020B0604020202020204" pitchFamily="34" charset="0"/>
              <a:buChar char="•"/>
            </a:pPr>
            <a:r>
              <a:rPr lang="en-US" sz="2400" dirty="0"/>
              <a:t>Distinctive, attractive, sense of place</a:t>
            </a:r>
          </a:p>
          <a:p>
            <a:pPr marL="342900" indent="-342900">
              <a:buFont typeface="Arial" panose="020B0604020202020204" pitchFamily="34" charset="0"/>
              <a:buChar char="•"/>
            </a:pPr>
            <a:r>
              <a:rPr lang="en-US" sz="2400" dirty="0"/>
              <a:t>Preserve open space &amp; environmentally sensitive areas</a:t>
            </a:r>
          </a:p>
          <a:p>
            <a:pPr marL="342900" indent="-342900">
              <a:buFont typeface="Arial" panose="020B0604020202020204" pitchFamily="34" charset="0"/>
              <a:buChar char="•"/>
            </a:pPr>
            <a:r>
              <a:rPr lang="en-US" sz="2400" dirty="0"/>
              <a:t>Direct development toward existing communities</a:t>
            </a:r>
          </a:p>
          <a:p>
            <a:pPr marL="342900" indent="-342900">
              <a:buFont typeface="Arial" panose="020B0604020202020204" pitchFamily="34" charset="0"/>
              <a:buChar char="•"/>
            </a:pPr>
            <a:r>
              <a:rPr lang="en-US" sz="2400" dirty="0"/>
              <a:t>Variety of transportation choices that make connections</a:t>
            </a:r>
          </a:p>
          <a:p>
            <a:pPr marL="342900" indent="-342900">
              <a:buFont typeface="Arial" panose="020B0604020202020204" pitchFamily="34" charset="0"/>
              <a:buChar char="•"/>
            </a:pPr>
            <a:r>
              <a:rPr lang="en-US" sz="2400" dirty="0"/>
              <a:t>Public stakeholder collaboration</a:t>
            </a:r>
          </a:p>
        </p:txBody>
      </p:sp>
      <p:pic>
        <p:nvPicPr>
          <p:cNvPr id="12" name="Picture 11">
            <a:extLst>
              <a:ext uri="{FF2B5EF4-FFF2-40B4-BE49-F238E27FC236}">
                <a16:creationId xmlns:a16="http://schemas.microsoft.com/office/drawing/2014/main" id="{3F0440B2-8C10-9026-6A6B-79D7F3B90D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327" r="24802" b="-353"/>
          <a:stretch/>
        </p:blipFill>
        <p:spPr>
          <a:xfrm>
            <a:off x="6096002" y="14184"/>
            <a:ext cx="6095998" cy="6387725"/>
          </a:xfrm>
          <a:prstGeom prst="rect">
            <a:avLst/>
          </a:prstGeom>
        </p:spPr>
      </p:pic>
    </p:spTree>
    <p:extLst>
      <p:ext uri="{BB962C8B-B14F-4D97-AF65-F5344CB8AC3E}">
        <p14:creationId xmlns:p14="http://schemas.microsoft.com/office/powerpoint/2010/main" val="354617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311B9D-EEEA-5770-BF8E-DD74992B3D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64" r="35914"/>
          <a:stretch/>
        </p:blipFill>
        <p:spPr>
          <a:xfrm>
            <a:off x="13296899" y="4667250"/>
            <a:ext cx="6095999" cy="6387725"/>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What not to submit</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857250" y="1295880"/>
            <a:ext cx="5037521" cy="4862870"/>
          </a:xfrm>
          <a:prstGeom prst="rect">
            <a:avLst/>
          </a:prstGeom>
          <a:noFill/>
        </p:spPr>
        <p:txBody>
          <a:bodyPr wrap="square" rtlCol="0">
            <a:spAutoFit/>
          </a:bodyPr>
          <a:lstStyle/>
          <a:p>
            <a:pPr marL="228600" indent="-228600">
              <a:spcBef>
                <a:spcPts val="600"/>
              </a:spcBef>
              <a:spcAft>
                <a:spcPts val="600"/>
              </a:spcAft>
              <a:buFont typeface="Arial" panose="020B0604020202020204" pitchFamily="34" charset="0"/>
              <a:buChar char="•"/>
            </a:pPr>
            <a:r>
              <a:rPr lang="en-US" sz="2400" dirty="0">
                <a:latin typeface="Acumin Pro Wide Extra Light" panose="020B0305020202020204" pitchFamily="34" charset="0"/>
              </a:rPr>
              <a:t>Standalone shopping centers</a:t>
            </a:r>
          </a:p>
          <a:p>
            <a:pPr marL="228600" indent="-228600">
              <a:spcBef>
                <a:spcPts val="600"/>
              </a:spcBef>
              <a:spcAft>
                <a:spcPts val="600"/>
              </a:spcAft>
              <a:buFont typeface="Arial" panose="020B0604020202020204" pitchFamily="34" charset="0"/>
              <a:buChar char="•"/>
            </a:pPr>
            <a:r>
              <a:rPr lang="en-US" sz="2400" dirty="0">
                <a:latin typeface="Acumin Pro Wide Extra Light" panose="020B0305020202020204" pitchFamily="34" charset="0"/>
              </a:rPr>
              <a:t>Standalone residential subdivisions</a:t>
            </a:r>
          </a:p>
          <a:p>
            <a:pPr marL="228600" indent="-228600">
              <a:spcBef>
                <a:spcPts val="600"/>
              </a:spcBef>
              <a:spcAft>
                <a:spcPts val="600"/>
              </a:spcAft>
              <a:buFont typeface="Arial" panose="020B0604020202020204" pitchFamily="34" charset="0"/>
              <a:buChar char="•"/>
            </a:pPr>
            <a:r>
              <a:rPr lang="en-US" sz="2400" dirty="0">
                <a:latin typeface="Acumin Pro Wide Extra Light" panose="020B0305020202020204" pitchFamily="34" charset="0"/>
              </a:rPr>
              <a:t>Industrial park</a:t>
            </a:r>
          </a:p>
          <a:p>
            <a:pPr marL="228600" indent="-228600">
              <a:spcBef>
                <a:spcPts val="600"/>
              </a:spcBef>
              <a:spcAft>
                <a:spcPts val="600"/>
              </a:spcAft>
              <a:buFont typeface="Arial" panose="020B0604020202020204" pitchFamily="34" charset="0"/>
              <a:buChar char="•"/>
            </a:pPr>
            <a:r>
              <a:rPr lang="en-US" sz="2400" dirty="0">
                <a:latin typeface="Acumin Pro Wide Extra Light" panose="020B0305020202020204" pitchFamily="34" charset="0"/>
              </a:rPr>
              <a:t>Single land-use development</a:t>
            </a:r>
          </a:p>
          <a:p>
            <a:pPr marL="228600" indent="-228600">
              <a:spcBef>
                <a:spcPts val="600"/>
              </a:spcBef>
              <a:spcAft>
                <a:spcPts val="600"/>
              </a:spcAft>
              <a:buFont typeface="Arial" panose="020B0604020202020204" pitchFamily="34" charset="0"/>
              <a:buChar char="•"/>
            </a:pPr>
            <a:r>
              <a:rPr lang="en-US" sz="2400" dirty="0">
                <a:latin typeface="Acumin Pro Wide Extra Light" panose="020B0305020202020204" pitchFamily="34" charset="0"/>
              </a:rPr>
              <a:t>Isolated properties not adjacent to other development</a:t>
            </a:r>
          </a:p>
          <a:p>
            <a:pPr marL="228600" indent="-228600">
              <a:spcBef>
                <a:spcPts val="600"/>
              </a:spcBef>
              <a:spcAft>
                <a:spcPts val="600"/>
              </a:spcAft>
              <a:buFont typeface="Arial" panose="020B0604020202020204" pitchFamily="34" charset="0"/>
              <a:buChar char="•"/>
            </a:pPr>
            <a:r>
              <a:rPr lang="en-US" sz="2400" dirty="0">
                <a:latin typeface="Acumin Pro Wide Extra Light" panose="020B0305020202020204" pitchFamily="34" charset="0"/>
              </a:rPr>
              <a:t>Auto-centric development</a:t>
            </a:r>
          </a:p>
          <a:p>
            <a:pPr marL="228600" indent="-228600">
              <a:spcBef>
                <a:spcPts val="600"/>
              </a:spcBef>
              <a:spcAft>
                <a:spcPts val="600"/>
              </a:spcAft>
              <a:buFont typeface="Arial" panose="020B0604020202020204" pitchFamily="34" charset="0"/>
              <a:buChar char="•"/>
            </a:pPr>
            <a:r>
              <a:rPr lang="en-US" sz="2400" dirty="0">
                <a:latin typeface="Acumin Pro Wide Extra Light" panose="020B0305020202020204" pitchFamily="34" charset="0"/>
              </a:rPr>
              <a:t>Projects with major environmental impacts</a:t>
            </a:r>
          </a:p>
          <a:p>
            <a:pPr marL="228600" indent="-228600">
              <a:spcBef>
                <a:spcPts val="600"/>
              </a:spcBef>
              <a:spcAft>
                <a:spcPts val="600"/>
              </a:spcAft>
              <a:buFont typeface="Arial" panose="020B0604020202020204" pitchFamily="34" charset="0"/>
              <a:buChar char="•"/>
            </a:pPr>
            <a:r>
              <a:rPr lang="en-US" sz="2400" dirty="0">
                <a:latin typeface="Acumin Pro Wide Extra Light" panose="020B0305020202020204" pitchFamily="34" charset="0"/>
              </a:rPr>
              <a:t>Projects with large public opposition</a:t>
            </a:r>
          </a:p>
        </p:txBody>
      </p:sp>
      <p:pic>
        <p:nvPicPr>
          <p:cNvPr id="12" name="Picture 11">
            <a:extLst>
              <a:ext uri="{FF2B5EF4-FFF2-40B4-BE49-F238E27FC236}">
                <a16:creationId xmlns:a16="http://schemas.microsoft.com/office/drawing/2014/main" id="{3F0440B2-8C10-9026-6A6B-79D7F3B90D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327" r="24802" b="-353"/>
          <a:stretch/>
        </p:blipFill>
        <p:spPr>
          <a:xfrm>
            <a:off x="6096002" y="14184"/>
            <a:ext cx="6095998" cy="6387725"/>
          </a:xfrm>
          <a:prstGeom prst="rect">
            <a:avLst/>
          </a:prstGeom>
        </p:spPr>
      </p:pic>
    </p:spTree>
    <p:extLst>
      <p:ext uri="{BB962C8B-B14F-4D97-AF65-F5344CB8AC3E}">
        <p14:creationId xmlns:p14="http://schemas.microsoft.com/office/powerpoint/2010/main" val="330861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D442-7D86-8CD6-23CB-515FDCB7FF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F3A748-3E73-E31A-978A-66E6FCA92EA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7816D6A-1FDD-2880-7D31-33D7208BE4BB}"/>
              </a:ext>
            </a:extLst>
          </p:cNvPr>
          <p:cNvPicPr>
            <a:picLocks noChangeAspect="1"/>
          </p:cNvPicPr>
          <p:nvPr/>
        </p:nvPicPr>
        <p:blipFill>
          <a:blip r:embed="rId3"/>
          <a:stretch>
            <a:fillRect/>
          </a:stretch>
        </p:blipFill>
        <p:spPr>
          <a:xfrm>
            <a:off x="639312" y="0"/>
            <a:ext cx="10913375" cy="6858000"/>
          </a:xfrm>
          <a:prstGeom prst="rect">
            <a:avLst/>
          </a:prstGeom>
        </p:spPr>
      </p:pic>
    </p:spTree>
    <p:extLst>
      <p:ext uri="{BB962C8B-B14F-4D97-AF65-F5344CB8AC3E}">
        <p14:creationId xmlns:p14="http://schemas.microsoft.com/office/powerpoint/2010/main" val="101830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CA37C19-93FB-1468-18A5-3CE8FC066C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843" t="-1" r="4870" b="1095"/>
          <a:stretch/>
        </p:blipFill>
        <p:spPr>
          <a:xfrm>
            <a:off x="6096000" y="0"/>
            <a:ext cx="6096000" cy="6365288"/>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Who is Eligible? </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857250" y="1295880"/>
            <a:ext cx="5037521" cy="5416868"/>
          </a:xfrm>
          <a:prstGeom prst="rect">
            <a:avLst/>
          </a:prstGeom>
          <a:noFill/>
        </p:spPr>
        <p:txBody>
          <a:bodyPr wrap="square" rtlCol="0">
            <a:spAutoFit/>
          </a:bodyPr>
          <a:lstStyle/>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Applicant must be a Local Public Agency (LPA) </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The LPA must have a population of less than 200,000 population (according to the 2020 Census)</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There must be a defined area or site with development potential</a:t>
            </a:r>
          </a:p>
          <a:p>
            <a:pPr marL="228600" indent="-228600">
              <a:spcBef>
                <a:spcPts val="600"/>
              </a:spcBef>
              <a:spcAft>
                <a:spcPts val="600"/>
              </a:spcAft>
              <a:buFont typeface="Arial" panose="020B0604020202020204" pitchFamily="34" charset="0"/>
              <a:buChar char="•"/>
            </a:pPr>
            <a:endParaRPr lang="en-US" sz="2000" dirty="0">
              <a:latin typeface="Acumin Pro Wide Extra Light" panose="020B0305020202020204" pitchFamily="34" charset="0"/>
            </a:endParaRP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Your community </a:t>
            </a:r>
            <a:r>
              <a:rPr lang="en-US" sz="2000" u="sng" dirty="0">
                <a:latin typeface="Acumin Pro Wide Extra Light" panose="020B0305020202020204" pitchFamily="34" charset="0"/>
              </a:rPr>
              <a:t>DOES</a:t>
            </a:r>
            <a:r>
              <a:rPr lang="en-US" sz="2000" dirty="0">
                <a:latin typeface="Acumin Pro Wide Extra Light" panose="020B0305020202020204" pitchFamily="34" charset="0"/>
              </a:rPr>
              <a:t> need to play an active role in attracting development to the site</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You do </a:t>
            </a:r>
            <a:r>
              <a:rPr lang="en-US" sz="2000" u="sng" dirty="0">
                <a:latin typeface="Acumin Pro Wide Extra Light" panose="020B0305020202020204" pitchFamily="34" charset="0"/>
              </a:rPr>
              <a:t>NOT</a:t>
            </a:r>
            <a:r>
              <a:rPr lang="en-US" sz="2000" dirty="0">
                <a:latin typeface="Acumin Pro Wide Extra Light" panose="020B0305020202020204" pitchFamily="34" charset="0"/>
              </a:rPr>
              <a:t> need detailed plans, a developer, or control of the property</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You do </a:t>
            </a:r>
            <a:r>
              <a:rPr lang="en-US" sz="2000" u="sng" dirty="0">
                <a:latin typeface="Acumin Pro Wide Extra Light" panose="020B0305020202020204" pitchFamily="34" charset="0"/>
              </a:rPr>
              <a:t>NOT</a:t>
            </a:r>
            <a:r>
              <a:rPr lang="en-US" sz="2000" dirty="0">
                <a:latin typeface="Acumin Pro Wide Extra Light" panose="020B0305020202020204" pitchFamily="34" charset="0"/>
              </a:rPr>
              <a:t> need a local match!</a:t>
            </a:r>
          </a:p>
          <a:p>
            <a:pPr marL="228600" indent="-228600">
              <a:spcBef>
                <a:spcPts val="600"/>
              </a:spcBef>
              <a:spcAft>
                <a:spcPts val="600"/>
              </a:spcAft>
              <a:buFont typeface="Arial" panose="020B0604020202020204" pitchFamily="34" charset="0"/>
              <a:buChar char="•"/>
            </a:pPr>
            <a:endParaRPr lang="en-US" sz="1600" dirty="0">
              <a:latin typeface="Acumin Pro Wide Extra Light" panose="020B0305020202020204" pitchFamily="34" charset="0"/>
            </a:endParaRPr>
          </a:p>
        </p:txBody>
      </p:sp>
      <p:grpSp>
        <p:nvGrpSpPr>
          <p:cNvPr id="13" name="Group 12">
            <a:extLst>
              <a:ext uri="{FF2B5EF4-FFF2-40B4-BE49-F238E27FC236}">
                <a16:creationId xmlns:a16="http://schemas.microsoft.com/office/drawing/2014/main" id="{C0C4AF0A-619F-5927-367B-8A2A203B8FE6}"/>
              </a:ext>
            </a:extLst>
          </p:cNvPr>
          <p:cNvGrpSpPr/>
          <p:nvPr/>
        </p:nvGrpSpPr>
        <p:grpSpPr>
          <a:xfrm>
            <a:off x="114042" y="4070350"/>
            <a:ext cx="5829558" cy="73241"/>
            <a:chOff x="0" y="368423"/>
            <a:chExt cx="985422" cy="850037"/>
          </a:xfrm>
        </p:grpSpPr>
        <p:sp>
          <p:nvSpPr>
            <p:cNvPr id="14" name="Rectangle 13">
              <a:extLst>
                <a:ext uri="{FF2B5EF4-FFF2-40B4-BE49-F238E27FC236}">
                  <a16:creationId xmlns:a16="http://schemas.microsoft.com/office/drawing/2014/main" id="{2FD1E3FB-693D-B595-77E5-20AF922EDC39}"/>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1C93A6-0858-FC7C-7E85-E68F42D41240}"/>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DB274A58-6B33-A2AE-BF55-AC33A3725B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677" t="6131" r="19419" b="1053"/>
          <a:stretch/>
        </p:blipFill>
        <p:spPr>
          <a:xfrm>
            <a:off x="12700000" y="0"/>
            <a:ext cx="6095999" cy="6365288"/>
          </a:xfrm>
          <a:prstGeom prst="rect">
            <a:avLst/>
          </a:prstGeom>
        </p:spPr>
      </p:pic>
    </p:spTree>
    <p:extLst>
      <p:ext uri="{BB962C8B-B14F-4D97-AF65-F5344CB8AC3E}">
        <p14:creationId xmlns:p14="http://schemas.microsoft.com/office/powerpoint/2010/main" val="124241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311B9D-EEEA-5770-BF8E-DD74992B3D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64" r="35914"/>
          <a:stretch/>
        </p:blipFill>
        <p:spPr>
          <a:xfrm>
            <a:off x="13296899" y="4667250"/>
            <a:ext cx="6095999" cy="6387725"/>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Evaluation Criteria</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857250" y="1295880"/>
            <a:ext cx="5037521" cy="1323439"/>
          </a:xfrm>
          <a:prstGeom prst="rect">
            <a:avLst/>
          </a:prstGeom>
          <a:noFill/>
        </p:spPr>
        <p:txBody>
          <a:bodyPr wrap="square" rtlCol="0">
            <a:spAutoFit/>
          </a:bodyPr>
          <a:lstStyle/>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70% - Ability to meet program outcomes</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10% - Project readiness</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20% - Community readiness  </a:t>
            </a:r>
            <a:endParaRPr lang="en-US" sz="1600" dirty="0">
              <a:latin typeface="Acumin Pro Wide Extra Light" panose="020B0305020202020204" pitchFamily="34" charset="0"/>
            </a:endParaRPr>
          </a:p>
        </p:txBody>
      </p:sp>
      <p:pic>
        <p:nvPicPr>
          <p:cNvPr id="12" name="Picture 11">
            <a:extLst>
              <a:ext uri="{FF2B5EF4-FFF2-40B4-BE49-F238E27FC236}">
                <a16:creationId xmlns:a16="http://schemas.microsoft.com/office/drawing/2014/main" id="{3F0440B2-8C10-9026-6A6B-79D7F3B90D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327" r="24802" b="-353"/>
          <a:stretch/>
        </p:blipFill>
        <p:spPr>
          <a:xfrm>
            <a:off x="6096002" y="14184"/>
            <a:ext cx="6095998" cy="6387725"/>
          </a:xfrm>
          <a:prstGeom prst="rect">
            <a:avLst/>
          </a:prstGeom>
        </p:spPr>
      </p:pic>
    </p:spTree>
    <p:extLst>
      <p:ext uri="{BB962C8B-B14F-4D97-AF65-F5344CB8AC3E}">
        <p14:creationId xmlns:p14="http://schemas.microsoft.com/office/powerpoint/2010/main" val="134377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6D46FF-5414-60CB-41D8-5574BC870D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64" r="35090"/>
          <a:stretch/>
        </p:blipFill>
        <p:spPr>
          <a:xfrm>
            <a:off x="6095999" y="0"/>
            <a:ext cx="6095999" cy="6365288"/>
          </a:xfrm>
          <a:prstGeom prst="rect">
            <a:avLst/>
          </a:prstGeom>
        </p:spPr>
      </p:pic>
      <p:sp>
        <p:nvSpPr>
          <p:cNvPr id="3" name="Rectangle 2">
            <a:extLst>
              <a:ext uri="{FF2B5EF4-FFF2-40B4-BE49-F238E27FC236}">
                <a16:creationId xmlns:a16="http://schemas.microsoft.com/office/drawing/2014/main" id="{5D7D5F85-9EAF-165C-ED29-2BFC7894C472}"/>
              </a:ext>
            </a:extLst>
          </p:cNvPr>
          <p:cNvSpPr/>
          <p:nvPr/>
        </p:nvSpPr>
        <p:spPr>
          <a:xfrm>
            <a:off x="0" y="6438531"/>
            <a:ext cx="12192000" cy="4194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E012EE-FC36-DBF4-98BC-34D2AD1A02EA}"/>
              </a:ext>
            </a:extLst>
          </p:cNvPr>
          <p:cNvSpPr txBox="1"/>
          <p:nvPr/>
        </p:nvSpPr>
        <p:spPr>
          <a:xfrm>
            <a:off x="0" y="6509766"/>
            <a:ext cx="12294093" cy="276999"/>
          </a:xfrm>
          <a:prstGeom prst="rect">
            <a:avLst/>
          </a:prstGeom>
          <a:noFill/>
        </p:spPr>
        <p:txBody>
          <a:bodyPr wrap="square" rtlCol="0">
            <a:spAutoFit/>
          </a:bodyPr>
          <a:lstStyle/>
          <a:p>
            <a:pPr algn="ctr"/>
            <a:r>
              <a:rPr lang="en-US" sz="1200" dirty="0">
                <a:solidFill>
                  <a:schemeClr val="bg1">
                    <a:lumMod val="50000"/>
                  </a:schemeClr>
                </a:solidFill>
                <a:latin typeface="Acumin Pro Wide Extra Light" panose="020B0305020202020204" pitchFamily="34" charset="0"/>
              </a:rPr>
              <a:t>Creating Vibrant Communities |  KYTC Transportation Development Planning Assistance Program</a:t>
            </a:r>
            <a:endParaRPr lang="en-US" sz="1200" dirty="0">
              <a:solidFill>
                <a:schemeClr val="bg1">
                  <a:lumMod val="50000"/>
                </a:schemeClr>
              </a:solidFill>
              <a:latin typeface="Acumin Pro Wide Medium" panose="020B0605020202020204" pitchFamily="34" charset="0"/>
            </a:endParaRPr>
          </a:p>
        </p:txBody>
      </p:sp>
      <p:grpSp>
        <p:nvGrpSpPr>
          <p:cNvPr id="6" name="Group 5">
            <a:extLst>
              <a:ext uri="{FF2B5EF4-FFF2-40B4-BE49-F238E27FC236}">
                <a16:creationId xmlns:a16="http://schemas.microsoft.com/office/drawing/2014/main" id="{CE2C3125-E68E-7FAC-9A35-1D8BB0A76E19}"/>
              </a:ext>
            </a:extLst>
          </p:cNvPr>
          <p:cNvGrpSpPr/>
          <p:nvPr/>
        </p:nvGrpSpPr>
        <p:grpSpPr>
          <a:xfrm>
            <a:off x="0" y="368423"/>
            <a:ext cx="717550" cy="850037"/>
            <a:chOff x="0" y="368423"/>
            <a:chExt cx="985422" cy="850037"/>
          </a:xfrm>
        </p:grpSpPr>
        <p:sp>
          <p:nvSpPr>
            <p:cNvPr id="7" name="Rectangle 6">
              <a:extLst>
                <a:ext uri="{FF2B5EF4-FFF2-40B4-BE49-F238E27FC236}">
                  <a16:creationId xmlns:a16="http://schemas.microsoft.com/office/drawing/2014/main" id="{F05111E1-38EF-6E1E-BBB7-50C4A9D1B4A3}"/>
                </a:ext>
              </a:extLst>
            </p:cNvPr>
            <p:cNvSpPr/>
            <p:nvPr/>
          </p:nvSpPr>
          <p:spPr>
            <a:xfrm>
              <a:off x="0" y="368423"/>
              <a:ext cx="985422" cy="850037"/>
            </a:xfrm>
            <a:prstGeom prst="rect">
              <a:avLst/>
            </a:prstGeom>
            <a:solidFill>
              <a:srgbClr val="4AA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C7C58C-51BF-2F32-8BD3-EFCADA9CE549}"/>
                </a:ext>
              </a:extLst>
            </p:cNvPr>
            <p:cNvSpPr/>
            <p:nvPr/>
          </p:nvSpPr>
          <p:spPr>
            <a:xfrm>
              <a:off x="719091" y="368423"/>
              <a:ext cx="266331" cy="850037"/>
            </a:xfrm>
            <a:prstGeom prst="rect">
              <a:avLst/>
            </a:prstGeom>
            <a:solidFill>
              <a:srgbClr val="96D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5F15002-7838-85E4-7CCC-87B0C224D48A}"/>
              </a:ext>
            </a:extLst>
          </p:cNvPr>
          <p:cNvSpPr txBox="1"/>
          <p:nvPr/>
        </p:nvSpPr>
        <p:spPr>
          <a:xfrm>
            <a:off x="774701" y="470275"/>
            <a:ext cx="5219699" cy="646331"/>
          </a:xfrm>
          <a:prstGeom prst="rect">
            <a:avLst/>
          </a:prstGeom>
          <a:noFill/>
        </p:spPr>
        <p:txBody>
          <a:bodyPr wrap="square" rtlCol="0">
            <a:spAutoFit/>
          </a:bodyPr>
          <a:lstStyle/>
          <a:p>
            <a:r>
              <a:rPr lang="en-US" sz="3600" dirty="0">
                <a:solidFill>
                  <a:srgbClr val="0D2E4F"/>
                </a:solidFill>
                <a:latin typeface="Acumin Pro ExtraCondensed Smbd" panose="020B0708020202020204" pitchFamily="34" charset="0"/>
              </a:rPr>
              <a:t>Evaluation Criteria</a:t>
            </a:r>
            <a:endParaRPr lang="en-US" sz="3600" dirty="0">
              <a:latin typeface="Acumin Pro ExtraCondensed Smbd" panose="020B0708020202020204" pitchFamily="34" charset="0"/>
            </a:endParaRPr>
          </a:p>
        </p:txBody>
      </p:sp>
      <p:sp>
        <p:nvSpPr>
          <p:cNvPr id="4" name="Rectangle 3">
            <a:extLst>
              <a:ext uri="{FF2B5EF4-FFF2-40B4-BE49-F238E27FC236}">
                <a16:creationId xmlns:a16="http://schemas.microsoft.com/office/drawing/2014/main" id="{432564C6-DEA6-E2BF-12E0-AF7EA35677F0}"/>
              </a:ext>
            </a:extLst>
          </p:cNvPr>
          <p:cNvSpPr/>
          <p:nvPr/>
        </p:nvSpPr>
        <p:spPr>
          <a:xfrm>
            <a:off x="0" y="6365289"/>
            <a:ext cx="12191999" cy="73241"/>
          </a:xfrm>
          <a:prstGeom prst="rect">
            <a:avLst/>
          </a:prstGeom>
          <a:solidFill>
            <a:srgbClr val="EA8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5114D9-6E63-2AB8-0425-CA3545157B03}"/>
              </a:ext>
            </a:extLst>
          </p:cNvPr>
          <p:cNvSpPr txBox="1"/>
          <p:nvPr/>
        </p:nvSpPr>
        <p:spPr>
          <a:xfrm>
            <a:off x="857250" y="1295880"/>
            <a:ext cx="5037521" cy="3293209"/>
          </a:xfrm>
          <a:prstGeom prst="rect">
            <a:avLst/>
          </a:prstGeom>
          <a:noFill/>
        </p:spPr>
        <p:txBody>
          <a:bodyPr wrap="square" rtlCol="0">
            <a:spAutoFit/>
          </a:bodyPr>
          <a:lstStyle/>
          <a:p>
            <a:pPr marL="228600" indent="-228600">
              <a:spcBef>
                <a:spcPts val="600"/>
              </a:spcBef>
              <a:spcAft>
                <a:spcPts val="600"/>
              </a:spcAft>
              <a:buFont typeface="Arial" panose="020B0604020202020204" pitchFamily="34" charset="0"/>
              <a:buChar char="•"/>
            </a:pPr>
            <a:r>
              <a:rPr lang="en-US" sz="2000" b="1" dirty="0">
                <a:latin typeface="Acumin Pro Wide Extra Light" panose="020B0305020202020204" pitchFamily="34" charset="0"/>
              </a:rPr>
              <a:t>70% - Ability to meet program outcomes</a:t>
            </a:r>
          </a:p>
          <a:p>
            <a:pPr marL="285750">
              <a:spcBef>
                <a:spcPts val="600"/>
              </a:spcBef>
              <a:spcAft>
                <a:spcPts val="600"/>
              </a:spcAft>
            </a:pPr>
            <a:r>
              <a:rPr lang="en-US" sz="1400" dirty="0">
                <a:latin typeface="Acumin Pro Wide Extra Light" panose="020B0305020202020204" pitchFamily="34" charset="0"/>
              </a:rPr>
              <a:t>Outcome 1: Does the community intend to create a place that will serve as a unique destination within the community?</a:t>
            </a:r>
          </a:p>
          <a:p>
            <a:pPr marL="285750">
              <a:spcBef>
                <a:spcPts val="600"/>
              </a:spcBef>
              <a:spcAft>
                <a:spcPts val="600"/>
              </a:spcAft>
            </a:pPr>
            <a:r>
              <a:rPr lang="en-US" sz="1400" dirty="0">
                <a:latin typeface="Acumin Pro Wide Extra Light" panose="020B0305020202020204" pitchFamily="34" charset="0"/>
              </a:rPr>
              <a:t>Outcome 2: Does the community intend to provide or require better connections to adjacent sites and the larger community?</a:t>
            </a:r>
          </a:p>
          <a:p>
            <a:pPr marL="285750">
              <a:spcBef>
                <a:spcPts val="600"/>
              </a:spcBef>
              <a:spcAft>
                <a:spcPts val="600"/>
              </a:spcAft>
            </a:pPr>
            <a:r>
              <a:rPr lang="en-US" sz="1400" dirty="0">
                <a:latin typeface="Acumin Pro Wide Extra Light" panose="020B0305020202020204" pitchFamily="34" charset="0"/>
              </a:rPr>
              <a:t>Outcome 3: Does the community feel development of this site will encourage or bolster economic development activities?</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10% - Project readiness</a:t>
            </a:r>
          </a:p>
          <a:p>
            <a:pPr marL="228600" indent="-228600">
              <a:spcBef>
                <a:spcPts val="600"/>
              </a:spcBef>
              <a:spcAft>
                <a:spcPts val="600"/>
              </a:spcAft>
              <a:buFont typeface="Arial" panose="020B0604020202020204" pitchFamily="34" charset="0"/>
              <a:buChar char="•"/>
            </a:pPr>
            <a:r>
              <a:rPr lang="en-US" sz="2000" dirty="0">
                <a:latin typeface="Acumin Pro Wide Extra Light" panose="020B0305020202020204" pitchFamily="34" charset="0"/>
              </a:rPr>
              <a:t>20% - Community readiness  </a:t>
            </a:r>
            <a:endParaRPr lang="en-US" sz="1600" dirty="0">
              <a:latin typeface="Acumin Pro Wide Extra Light" panose="020B0305020202020204" pitchFamily="34" charset="0"/>
            </a:endParaRPr>
          </a:p>
        </p:txBody>
      </p:sp>
    </p:spTree>
    <p:extLst>
      <p:ext uri="{BB962C8B-B14F-4D97-AF65-F5344CB8AC3E}">
        <p14:creationId xmlns:p14="http://schemas.microsoft.com/office/powerpoint/2010/main" val="2761021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65481eb4f3d4be0bc1559c8efc3801e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BD8F28-D649-41B1-96F0-29233722F18B}"/>
</file>

<file path=customXml/itemProps2.xml><?xml version="1.0" encoding="utf-8"?>
<ds:datastoreItem xmlns:ds="http://schemas.openxmlformats.org/officeDocument/2006/customXml" ds:itemID="{BF45307D-4E02-413D-8E85-BEDE1EB1E6F0}"/>
</file>

<file path=customXml/itemProps3.xml><?xml version="1.0" encoding="utf-8"?>
<ds:datastoreItem xmlns:ds="http://schemas.openxmlformats.org/officeDocument/2006/customXml" ds:itemID="{B8717103-9BC5-49C9-B730-8DE6B96C4C51}"/>
</file>

<file path=docProps/app.xml><?xml version="1.0" encoding="utf-8"?>
<Properties xmlns="http://schemas.openxmlformats.org/officeDocument/2006/extended-properties" xmlns:vt="http://schemas.openxmlformats.org/officeDocument/2006/docPropsVTypes">
  <TotalTime>2165</TotalTime>
  <Words>1976</Words>
  <Application>Microsoft Office PowerPoint</Application>
  <PresentationFormat>Widescreen</PresentationFormat>
  <Paragraphs>197</Paragraphs>
  <Slides>17</Slides>
  <Notes>12</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Acumin Pro ExtraCondensed Smbd</vt:lpstr>
      <vt:lpstr>Acumin Pro Wide Extra Light</vt:lpstr>
      <vt:lpstr>Acumin Pro Wide Medium</vt:lpstr>
      <vt:lpstr>Arial</vt:lpstr>
      <vt:lpstr>Calibri</vt:lpstr>
      <vt:lpstr>Calibri Light</vt:lpstr>
      <vt:lpstr>Calibri-BoldItalic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Williams</dc:creator>
  <cp:lastModifiedBy>Sweger, Brent A (KYTC)</cp:lastModifiedBy>
  <cp:revision>22</cp:revision>
  <cp:lastPrinted>2023-10-17T20:16:22Z</cp:lastPrinted>
  <dcterms:created xsi:type="dcterms:W3CDTF">2023-10-13T14:39:33Z</dcterms:created>
  <dcterms:modified xsi:type="dcterms:W3CDTF">2023-10-30T19:49:22Z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0x010100B4AE620AAE2AEB4487F1A743D73B8D7F</vt:lpwstr>
  </property>
</Properties>
</file>